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2" r:id="rId1"/>
    <p:sldMasterId id="2147483714" r:id="rId2"/>
  </p:sldMasterIdLst>
  <p:notesMasterIdLst>
    <p:notesMasterId r:id="rId45"/>
  </p:notesMasterIdLst>
  <p:sldIdLst>
    <p:sldId id="256" r:id="rId3"/>
    <p:sldId id="699" r:id="rId4"/>
    <p:sldId id="628" r:id="rId5"/>
    <p:sldId id="698" r:id="rId6"/>
    <p:sldId id="395" r:id="rId7"/>
    <p:sldId id="735" r:id="rId8"/>
    <p:sldId id="702" r:id="rId9"/>
    <p:sldId id="720" r:id="rId10"/>
    <p:sldId id="721" r:id="rId11"/>
    <p:sldId id="725" r:id="rId12"/>
    <p:sldId id="701" r:id="rId13"/>
    <p:sldId id="706" r:id="rId14"/>
    <p:sldId id="711" r:id="rId15"/>
    <p:sldId id="707" r:id="rId16"/>
    <p:sldId id="710" r:id="rId17"/>
    <p:sldId id="712" r:id="rId18"/>
    <p:sldId id="713" r:id="rId19"/>
    <p:sldId id="715" r:id="rId20"/>
    <p:sldId id="708" r:id="rId21"/>
    <p:sldId id="733" r:id="rId22"/>
    <p:sldId id="709" r:id="rId23"/>
    <p:sldId id="716" r:id="rId24"/>
    <p:sldId id="718" r:id="rId25"/>
    <p:sldId id="703" r:id="rId26"/>
    <p:sldId id="719" r:id="rId27"/>
    <p:sldId id="722" r:id="rId28"/>
    <p:sldId id="726" r:id="rId29"/>
    <p:sldId id="727" r:id="rId30"/>
    <p:sldId id="728" r:id="rId31"/>
    <p:sldId id="729" r:id="rId32"/>
    <p:sldId id="730" r:id="rId33"/>
    <p:sldId id="731" r:id="rId34"/>
    <p:sldId id="732" r:id="rId35"/>
    <p:sldId id="734" r:id="rId36"/>
    <p:sldId id="736" r:id="rId37"/>
    <p:sldId id="742" r:id="rId38"/>
    <p:sldId id="737" r:id="rId39"/>
    <p:sldId id="739" r:id="rId40"/>
    <p:sldId id="738" r:id="rId41"/>
    <p:sldId id="740" r:id="rId42"/>
    <p:sldId id="743" r:id="rId43"/>
    <p:sldId id="741" r:id="rId44"/>
  </p:sldIdLst>
  <p:sldSz cx="9906000" cy="6858000" type="A4"/>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AE30"/>
    <a:srgbClr val="B00000"/>
    <a:srgbClr val="2D3696"/>
    <a:srgbClr val="F2DCDB"/>
    <a:srgbClr val="FFE0CC"/>
    <a:srgbClr val="D714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08" autoAdjust="0"/>
    <p:restoredTop sz="98298" autoAdjust="0"/>
  </p:normalViewPr>
  <p:slideViewPr>
    <p:cSldViewPr>
      <p:cViewPr varScale="1">
        <p:scale>
          <a:sx n="86" d="100"/>
          <a:sy n="86" d="100"/>
        </p:scale>
        <p:origin x="1325" y="58"/>
      </p:cViewPr>
      <p:guideLst>
        <p:guide orient="horz" pos="2160"/>
        <p:guide pos="3120"/>
      </p:guideLst>
    </p:cSldViewPr>
  </p:slideViewPr>
  <p:outlineViewPr>
    <p:cViewPr>
      <p:scale>
        <a:sx n="33" d="100"/>
        <a:sy n="33" d="100"/>
      </p:scale>
      <p:origin x="0" y="172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10DE9F89-7841-4616-958B-374E35DFC0B6}" type="datetimeFigureOut">
              <a:rPr lang="ru-RU" smtClean="0"/>
              <a:pPr/>
              <a:t>08.09.2020</a:t>
            </a:fld>
            <a:endParaRPr lang="ru-RU"/>
          </a:p>
        </p:txBody>
      </p:sp>
      <p:sp>
        <p:nvSpPr>
          <p:cNvPr id="4" name="Образ слайда 3"/>
          <p:cNvSpPr>
            <a:spLocks noGrp="1" noRot="1" noChangeAspect="1"/>
          </p:cNvSpPr>
          <p:nvPr>
            <p:ph type="sldImg" idx="2"/>
          </p:nvPr>
        </p:nvSpPr>
        <p:spPr>
          <a:xfrm>
            <a:off x="711200" y="744538"/>
            <a:ext cx="537527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A615566A-B0B1-4BB2-A3D8-4CED864F2A8C}" type="slidenum">
              <a:rPr lang="ru-RU" smtClean="0"/>
              <a:pPr/>
              <a:t>‹#›</a:t>
            </a:fld>
            <a:endParaRPr lang="ru-RU"/>
          </a:p>
        </p:txBody>
      </p:sp>
    </p:spTree>
    <p:extLst>
      <p:ext uri="{BB962C8B-B14F-4D97-AF65-F5344CB8AC3E}">
        <p14:creationId xmlns:p14="http://schemas.microsoft.com/office/powerpoint/2010/main" val="1118750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3" name="Подзаголовок 2"/>
          <p:cNvSpPr>
            <a:spLocks noGrp="1"/>
          </p:cNvSpPr>
          <p:nvPr>
            <p:ph type="subTitle" idx="1" hasCustomPrompt="1"/>
          </p:nvPr>
        </p:nvSpPr>
        <p:spPr>
          <a:xfrm>
            <a:off x="506506" y="4113077"/>
            <a:ext cx="9399494" cy="900100"/>
          </a:xfrm>
          <a:solidFill>
            <a:srgbClr val="2C3696"/>
          </a:solidFill>
        </p:spPr>
        <p:txBody>
          <a:bodyPr lIns="360000" tIns="180000" rIns="180000" bIns="180000" anchor="b" anchorCtr="0">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defTabSz="912813" fontAlgn="base">
              <a:spcBef>
                <a:spcPct val="0"/>
              </a:spcBef>
              <a:spcAft>
                <a:spcPct val="0"/>
              </a:spcAft>
            </a:pPr>
            <a:r>
              <a:rPr lang="ru-RU" altLang="ru-RU" dirty="0">
                <a:solidFill>
                  <a:schemeClr val="bg1"/>
                </a:solidFill>
                <a:latin typeface="DIN Next W1G" charset="0"/>
                <a:ea typeface="DIN Next W1G" charset="0"/>
                <a:cs typeface="DIN Next W1G" charset="0"/>
                <a:sym typeface="Gill Sans" charset="0"/>
              </a:rPr>
              <a:t>Подзаголовок</a:t>
            </a:r>
          </a:p>
        </p:txBody>
      </p:sp>
      <p:sp>
        <p:nvSpPr>
          <p:cNvPr id="2" name="Заголовок 1"/>
          <p:cNvSpPr>
            <a:spLocks noGrp="1"/>
          </p:cNvSpPr>
          <p:nvPr>
            <p:ph type="ctrTitle" hasCustomPrompt="1"/>
          </p:nvPr>
        </p:nvSpPr>
        <p:spPr>
          <a:xfrm>
            <a:off x="0" y="2492896"/>
            <a:ext cx="9705528" cy="1836204"/>
          </a:xfrm>
          <a:prstGeom prst="rect">
            <a:avLst/>
          </a:prstGeom>
          <a:solidFill>
            <a:srgbClr val="52AE30"/>
          </a:solidFill>
        </p:spPr>
        <p:txBody>
          <a:bodyPr lIns="540000" tIns="180000" rIns="180000" bIns="180000">
            <a:normAutofit/>
          </a:bodyPr>
          <a:lstStyle>
            <a:lvl1pPr defTabSz="912813" fontAlgn="base">
              <a:spcBef>
                <a:spcPct val="0"/>
              </a:spcBef>
              <a:spcAft>
                <a:spcPct val="0"/>
              </a:spcAft>
              <a:defRPr sz="5400" baseline="0">
                <a:solidFill>
                  <a:schemeClr val="bg1"/>
                </a:solidFill>
                <a:latin typeface="Arial" panose="020B0604020202020204" pitchFamily="34" charset="0"/>
                <a:cs typeface="Arial" panose="020B0604020202020204" pitchFamily="34" charset="0"/>
              </a:defRPr>
            </a:lvl1pPr>
          </a:lstStyle>
          <a:p>
            <a:pPr lvl="0" defTabSz="912813" fontAlgn="base">
              <a:spcBef>
                <a:spcPct val="0"/>
              </a:spcBef>
              <a:spcAft>
                <a:spcPct val="0"/>
              </a:spcAft>
            </a:pPr>
            <a:r>
              <a:rPr lang="ru-RU" altLang="ru-RU" sz="5400" dirty="0">
                <a:solidFill>
                  <a:schemeClr val="bg1"/>
                </a:solidFill>
                <a:latin typeface="DIN Next W1G" charset="0"/>
                <a:ea typeface="DIN Next W1G" charset="0"/>
                <a:cs typeface="DIN Next W1G" charset="0"/>
                <a:sym typeface="Gill Sans" charset="0"/>
              </a:rPr>
              <a:t>Основной заголовок</a:t>
            </a:r>
            <a:br>
              <a:rPr lang="ru-RU" altLang="ru-RU" sz="5400" dirty="0">
                <a:solidFill>
                  <a:schemeClr val="bg1"/>
                </a:solidFill>
                <a:latin typeface="DIN Next W1G" charset="0"/>
                <a:ea typeface="DIN Next W1G" charset="0"/>
                <a:cs typeface="DIN Next W1G" charset="0"/>
                <a:sym typeface="Gill Sans" charset="0"/>
              </a:rPr>
            </a:br>
            <a:r>
              <a:rPr lang="ru-RU" altLang="ru-RU" sz="5400" dirty="0">
                <a:solidFill>
                  <a:schemeClr val="bg1"/>
                </a:solidFill>
                <a:latin typeface="DIN Next W1G" charset="0"/>
                <a:ea typeface="DIN Next W1G" charset="0"/>
                <a:cs typeface="DIN Next W1G" charset="0"/>
                <a:sym typeface="Gill Sans" charset="0"/>
              </a:rPr>
              <a:t>может быть в 2 строки</a:t>
            </a:r>
          </a:p>
        </p:txBody>
      </p:sp>
      <p:sp>
        <p:nvSpPr>
          <p:cNvPr id="4" name="Дата 3"/>
          <p:cNvSpPr>
            <a:spLocks noGrp="1"/>
          </p:cNvSpPr>
          <p:nvPr>
            <p:ph type="dt" sz="half" idx="10"/>
          </p:nvPr>
        </p:nvSpPr>
        <p:spPr/>
        <p:txBody>
          <a:bodyPr/>
          <a:lstStyle/>
          <a:p>
            <a:fld id="{4A8086AA-DB24-47E4-8ABE-8067BAD9E6F8}" type="datetime1">
              <a:rPr lang="ru-RU" smtClean="0"/>
              <a:pPr/>
              <a:t>08.09.2020</a:t>
            </a:fld>
            <a:endParaRPr lang="ru-RU"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30344" y="346438"/>
            <a:ext cx="1475656" cy="422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0067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McK 2. Slide Title"/>
          <p:cNvSpPr>
            <a:spLocks noGrp="1"/>
          </p:cNvSpPr>
          <p:nvPr>
            <p:ph type="title"/>
          </p:nvPr>
        </p:nvSpPr>
        <p:spPr/>
        <p:txBody>
          <a:bodyPr/>
          <a:lstStyle/>
          <a:p>
            <a:r>
              <a:rPr lang="en-US"/>
              <a:t>Click to edit Master title style</a:t>
            </a:r>
          </a:p>
        </p:txBody>
      </p:sp>
      <p:sp>
        <p:nvSpPr>
          <p:cNvPr id="3" name="Slide Number"/>
          <p:cNvSpPr txBox="1">
            <a:spLocks/>
          </p:cNvSpPr>
          <p:nvPr userDrawn="1"/>
        </p:nvSpPr>
        <p:spPr>
          <a:xfrm>
            <a:off x="9446254" y="6566446"/>
            <a:ext cx="230760" cy="155496"/>
          </a:xfrm>
          <a:prstGeom prst="rect">
            <a:avLst/>
          </a:prstGeom>
        </p:spPr>
        <p:txBody>
          <a:bodyPr vert="horz" wrap="none" lIns="0" tIns="0" rIns="0" bIns="0" rtlCol="0" anchor="ctr">
            <a:noAutofit/>
          </a:bodyPr>
          <a:lstStyle>
            <a:defPPr>
              <a:defRPr lang="en-US"/>
            </a:defPPr>
            <a:lvl1pPr>
              <a:defRPr sz="1000" baseline="0">
                <a:latin typeface="+mn-lt"/>
              </a:defRPr>
            </a:lvl1pPr>
          </a:lstStyle>
          <a:p>
            <a:pPr defTabSz="912065" fontAlgn="base">
              <a:spcBef>
                <a:spcPct val="0"/>
              </a:spcBef>
              <a:spcAft>
                <a:spcPct val="0"/>
              </a:spcAft>
            </a:pPr>
            <a:fld id="{42C328C1-A84F-4A39-A664-DBA00541A8C6}" type="slidenum">
              <a:rPr lang="en-US" smtClean="0">
                <a:solidFill>
                  <a:srgbClr val="000000"/>
                </a:solidFill>
              </a:rPr>
              <a:pPr defTabSz="912065"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1598866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2083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ím">
    <p:spTree>
      <p:nvGrpSpPr>
        <p:cNvPr id="1" name=""/>
        <p:cNvGrpSpPr/>
        <p:nvPr/>
      </p:nvGrpSpPr>
      <p:grpSpPr>
        <a:xfrm>
          <a:off x="0" y="0"/>
          <a:ext cx="0" cy="0"/>
          <a:chOff x="0" y="0"/>
          <a:chExt cx="0" cy="0"/>
        </a:xfrm>
      </p:grpSpPr>
      <p:pic>
        <p:nvPicPr>
          <p:cNvPr id="8" name="image.png"/>
          <p:cNvPicPr/>
          <p:nvPr userDrawn="1"/>
        </p:nvPicPr>
        <p:blipFill>
          <a:blip r:embed="rId2" cstate="print"/>
          <a:stretch>
            <a:fillRect/>
          </a:stretch>
        </p:blipFill>
        <p:spPr>
          <a:xfrm>
            <a:off x="8664627" y="285285"/>
            <a:ext cx="1241690" cy="762000"/>
          </a:xfrm>
          <a:prstGeom prst="rect">
            <a:avLst/>
          </a:prstGeom>
          <a:ln w="25400">
            <a:round/>
          </a:ln>
        </p:spPr>
      </p:pic>
    </p:spTree>
    <p:extLst>
      <p:ext uri="{BB962C8B-B14F-4D97-AF65-F5344CB8AC3E}">
        <p14:creationId xmlns:p14="http://schemas.microsoft.com/office/powerpoint/2010/main" val="125821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3" name="Объект 2"/>
          <p:cNvSpPr>
            <a:spLocks noGrp="1"/>
          </p:cNvSpPr>
          <p:nvPr>
            <p:ph idx="1"/>
          </p:nvPr>
        </p:nvSpPr>
        <p:spPr>
          <a:xfrm>
            <a:off x="495300" y="1268760"/>
            <a:ext cx="9066212" cy="4968552"/>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10"/>
          </p:nvPr>
        </p:nvSpPr>
        <p:spPr/>
        <p:txBody>
          <a:bodyPr/>
          <a:lstStyle/>
          <a:p>
            <a:fld id="{FE26C46A-36A3-4E4F-88FB-D7CEBD03E2A5}" type="datetime1">
              <a:rPr lang="ru-RU" smtClean="0"/>
              <a:pPr/>
              <a:t>08.09.2020</a:t>
            </a:fld>
            <a:endParaRPr lang="ru-RU"/>
          </a:p>
        </p:txBody>
      </p:sp>
      <p:sp>
        <p:nvSpPr>
          <p:cNvPr id="9" name="Номер слайда 5"/>
          <p:cNvSpPr>
            <a:spLocks noGrp="1"/>
          </p:cNvSpPr>
          <p:nvPr>
            <p:ph type="sldNum" sz="quarter" idx="4"/>
          </p:nvPr>
        </p:nvSpPr>
        <p:spPr>
          <a:xfrm>
            <a:off x="9303483" y="6309320"/>
            <a:ext cx="546061" cy="405421"/>
          </a:xfrm>
          <a:prstGeom prst="rect">
            <a:avLst/>
          </a:prstGeom>
        </p:spPr>
        <p:txBody>
          <a:bodyPr anchor="ctr" anchorCtr="0"/>
          <a:lstStyle>
            <a:lvl1pPr algn="ctr">
              <a:defRPr>
                <a:solidFill>
                  <a:srgbClr val="2D3696"/>
                </a:solidFill>
              </a:defRPr>
            </a:lvl1pPr>
          </a:lstStyle>
          <a:p>
            <a:fld id="{B19B0651-EE4F-4900-A07F-96A6BFA9D0F0}" type="slidenum">
              <a:rPr lang="ru-RU" smtClean="0"/>
              <a:pPr/>
              <a:t>‹#›</a:t>
            </a:fld>
            <a:endParaRPr lang="ru-RU" dirty="0"/>
          </a:p>
        </p:txBody>
      </p:sp>
      <p:sp>
        <p:nvSpPr>
          <p:cNvPr id="10" name="Заголовок 4"/>
          <p:cNvSpPr>
            <a:spLocks noGrp="1"/>
          </p:cNvSpPr>
          <p:nvPr>
            <p:ph type="title"/>
          </p:nvPr>
        </p:nvSpPr>
        <p:spPr>
          <a:xfrm>
            <a:off x="495300" y="346438"/>
            <a:ext cx="4745732" cy="405422"/>
          </a:xfrm>
          <a:prstGeom prst="rect">
            <a:avLst/>
          </a:prstGeom>
        </p:spPr>
        <p:txBody>
          <a:bodyPr vert="horz" lIns="91440" tIns="45720" rIns="91440" bIns="45720" rtlCol="0" anchor="ctr">
            <a:normAutofit/>
          </a:bodyPr>
          <a:lstStyle/>
          <a:p>
            <a:r>
              <a:rPr lang="ru-RU"/>
              <a:t>Образец заголовка</a:t>
            </a:r>
          </a:p>
        </p:txBody>
      </p:sp>
    </p:spTree>
    <p:extLst>
      <p:ext uri="{BB962C8B-B14F-4D97-AF65-F5344CB8AC3E}">
        <p14:creationId xmlns:p14="http://schemas.microsoft.com/office/powerpoint/2010/main" val="3348735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Заголовок раздела">
    <p:spTree>
      <p:nvGrpSpPr>
        <p:cNvPr id="1" name=""/>
        <p:cNvGrpSpPr/>
        <p:nvPr/>
      </p:nvGrpSpPr>
      <p:grpSpPr>
        <a:xfrm>
          <a:off x="0" y="0"/>
          <a:ext cx="0" cy="0"/>
          <a:chOff x="0" y="0"/>
          <a:chExt cx="0" cy="0"/>
        </a:xfrm>
      </p:grpSpPr>
      <p:sp>
        <p:nvSpPr>
          <p:cNvPr id="10" name="Прямоугольник 9"/>
          <p:cNvSpPr/>
          <p:nvPr/>
        </p:nvSpPr>
        <p:spPr>
          <a:xfrm>
            <a:off x="0" y="2564904"/>
            <a:ext cx="9705528" cy="1872208"/>
          </a:xfrm>
          <a:prstGeom prst="rect">
            <a:avLst/>
          </a:prstGeom>
          <a:solidFill>
            <a:srgbClr val="52AE3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180000" bIns="180000" rtlCol="0" anchor="ctr" anchorCtr="0"/>
          <a:lstStyle/>
          <a:p>
            <a:pPr algn="ctr"/>
            <a:endParaRPr lang="ru-RU" dirty="0"/>
          </a:p>
        </p:txBody>
      </p:sp>
      <p:sp>
        <p:nvSpPr>
          <p:cNvPr id="2" name="Заголовок 1"/>
          <p:cNvSpPr>
            <a:spLocks noGrp="1"/>
          </p:cNvSpPr>
          <p:nvPr>
            <p:ph type="title" hasCustomPrompt="1"/>
          </p:nvPr>
        </p:nvSpPr>
        <p:spPr>
          <a:xfrm>
            <a:off x="0" y="2564904"/>
            <a:ext cx="9705528" cy="1872208"/>
          </a:xfrm>
          <a:prstGeom prst="rect">
            <a:avLst/>
          </a:prstGeom>
        </p:spPr>
        <p:txBody>
          <a:bodyPr lIns="540000" tIns="180000" rIns="180000" bIns="180000" anchor="ctr" anchorCtr="0">
            <a:normAutofit/>
          </a:bodyPr>
          <a:lstStyle>
            <a:lvl1pPr algn="l">
              <a:defRPr sz="4200" b="0" cap="none" baseline="0"/>
            </a:lvl1pPr>
          </a:lstStyle>
          <a:p>
            <a:r>
              <a:rPr lang="ru-RU" dirty="0"/>
              <a:t>Название раздела</a:t>
            </a:r>
            <a:br>
              <a:rPr lang="ru-RU" dirty="0"/>
            </a:br>
            <a:r>
              <a:rPr lang="ru-RU" dirty="0"/>
              <a:t>может быть в 2 строки</a:t>
            </a:r>
          </a:p>
        </p:txBody>
      </p:sp>
      <p:sp>
        <p:nvSpPr>
          <p:cNvPr id="4" name="Дата 3"/>
          <p:cNvSpPr>
            <a:spLocks noGrp="1"/>
          </p:cNvSpPr>
          <p:nvPr>
            <p:ph type="dt" sz="half" idx="10"/>
          </p:nvPr>
        </p:nvSpPr>
        <p:spPr/>
        <p:txBody>
          <a:bodyPr/>
          <a:lstStyle/>
          <a:p>
            <a:fld id="{05E241AB-DC38-4754-B71E-3950E862CD71}" type="datetime1">
              <a:rPr lang="ru-RU" smtClean="0"/>
              <a:pPr/>
              <a:t>08.09.2020</a:t>
            </a:fld>
            <a:endParaRPr lang="ru-RU"/>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30344" y="346438"/>
            <a:ext cx="1475656" cy="422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3499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Рисунок + Текст">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E97C7EB7-BA78-4EC4-96FF-FA27DB2ED149}" type="datetime1">
              <a:rPr lang="ru-RU" smtClean="0"/>
              <a:pPr/>
              <a:t>08.09.2020</a:t>
            </a:fld>
            <a:endParaRPr lang="ru-RU"/>
          </a:p>
        </p:txBody>
      </p:sp>
      <p:sp>
        <p:nvSpPr>
          <p:cNvPr id="7" name="Текст 12"/>
          <p:cNvSpPr>
            <a:spLocks noGrp="1"/>
          </p:cNvSpPr>
          <p:nvPr>
            <p:ph type="body" sz="quarter" idx="14" hasCustomPrompt="1"/>
          </p:nvPr>
        </p:nvSpPr>
        <p:spPr>
          <a:xfrm>
            <a:off x="5634267" y="5373216"/>
            <a:ext cx="4263413" cy="770881"/>
          </a:xfrm>
          <a:solidFill>
            <a:srgbClr val="2C3696"/>
          </a:solidFill>
        </p:spPr>
        <p:txBody>
          <a:bodyPr lIns="180000" tIns="108000" rIns="108000" bIns="180000" anchor="b" anchorCtr="0"/>
          <a:lstStyle>
            <a:lvl1pPr>
              <a:defRPr>
                <a:solidFill>
                  <a:schemeClr val="bg1"/>
                </a:solidFill>
                <a:latin typeface="+mn-lt"/>
              </a:defRPr>
            </a:lvl1pPr>
          </a:lstStyle>
          <a:p>
            <a:pPr lvl="0"/>
            <a:r>
              <a:rPr lang="ru-RU" dirty="0"/>
              <a:t>Подпись к рисунку</a:t>
            </a:r>
          </a:p>
        </p:txBody>
      </p:sp>
      <p:sp>
        <p:nvSpPr>
          <p:cNvPr id="8" name="Рисунок 8"/>
          <p:cNvSpPr>
            <a:spLocks noGrp="1"/>
          </p:cNvSpPr>
          <p:nvPr>
            <p:ph type="pic" sz="quarter" idx="13" hasCustomPrompt="1"/>
          </p:nvPr>
        </p:nvSpPr>
        <p:spPr>
          <a:xfrm>
            <a:off x="5457056" y="1268760"/>
            <a:ext cx="4220989" cy="4394175"/>
          </a:xfrm>
          <a:effectLst>
            <a:outerShdw blurRad="50800" dist="38100" dir="2700000" algn="tl" rotWithShape="0">
              <a:prstClr val="black">
                <a:alpha val="40000"/>
              </a:prstClr>
            </a:outerShdw>
          </a:effectLst>
        </p:spPr>
        <p:txBody>
          <a:bodyPr/>
          <a:lstStyle/>
          <a:p>
            <a:r>
              <a:rPr lang="ru-RU" dirty="0"/>
              <a:t>Вставить рисунок</a:t>
            </a:r>
          </a:p>
        </p:txBody>
      </p:sp>
      <p:sp>
        <p:nvSpPr>
          <p:cNvPr id="11" name="Номер слайда 5"/>
          <p:cNvSpPr>
            <a:spLocks noGrp="1"/>
          </p:cNvSpPr>
          <p:nvPr>
            <p:ph type="sldNum" sz="quarter" idx="4"/>
          </p:nvPr>
        </p:nvSpPr>
        <p:spPr>
          <a:xfrm>
            <a:off x="9303483" y="6309320"/>
            <a:ext cx="546061" cy="405421"/>
          </a:xfrm>
          <a:prstGeom prst="rect">
            <a:avLst/>
          </a:prstGeom>
        </p:spPr>
        <p:txBody>
          <a:bodyPr anchor="ctr" anchorCtr="0"/>
          <a:lstStyle>
            <a:lvl1pPr algn="ctr">
              <a:defRPr>
                <a:solidFill>
                  <a:srgbClr val="2D3696"/>
                </a:solidFill>
              </a:defRPr>
            </a:lvl1pPr>
          </a:lstStyle>
          <a:p>
            <a:fld id="{B19B0651-EE4F-4900-A07F-96A6BFA9D0F0}" type="slidenum">
              <a:rPr lang="ru-RU" smtClean="0"/>
              <a:pPr/>
              <a:t>‹#›</a:t>
            </a:fld>
            <a:endParaRPr lang="ru-RU" dirty="0"/>
          </a:p>
        </p:txBody>
      </p:sp>
      <p:sp>
        <p:nvSpPr>
          <p:cNvPr id="10" name="Заголовок 4"/>
          <p:cNvSpPr>
            <a:spLocks noGrp="1"/>
          </p:cNvSpPr>
          <p:nvPr>
            <p:ph type="title"/>
          </p:nvPr>
        </p:nvSpPr>
        <p:spPr>
          <a:xfrm>
            <a:off x="495300" y="346438"/>
            <a:ext cx="4745732" cy="405422"/>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sz="quarter" idx="15"/>
          </p:nvPr>
        </p:nvSpPr>
        <p:spPr>
          <a:xfrm>
            <a:off x="488504" y="1268760"/>
            <a:ext cx="4752082" cy="489654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274498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Два столбца">
    <p:spTree>
      <p:nvGrpSpPr>
        <p:cNvPr id="1" name=""/>
        <p:cNvGrpSpPr/>
        <p:nvPr/>
      </p:nvGrpSpPr>
      <p:grpSpPr>
        <a:xfrm>
          <a:off x="0" y="0"/>
          <a:ext cx="0" cy="0"/>
          <a:chOff x="0" y="0"/>
          <a:chExt cx="0" cy="0"/>
        </a:xfrm>
      </p:grpSpPr>
      <p:sp>
        <p:nvSpPr>
          <p:cNvPr id="3" name="Объект 2"/>
          <p:cNvSpPr>
            <a:spLocks noGrp="1"/>
          </p:cNvSpPr>
          <p:nvPr>
            <p:ph sz="half" idx="1"/>
          </p:nvPr>
        </p:nvSpPr>
        <p:spPr>
          <a:xfrm>
            <a:off x="495300" y="1412776"/>
            <a:ext cx="4375150" cy="4525963"/>
          </a:xfrm>
        </p:spPr>
        <p:txBody>
          <a:bodyPr>
            <a:norm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5035550" y="1412776"/>
            <a:ext cx="4375150" cy="4525963"/>
          </a:xfrm>
        </p:spPr>
        <p:txBody>
          <a:bodyPr>
            <a:norm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5" name="Дата 4"/>
          <p:cNvSpPr>
            <a:spLocks noGrp="1"/>
          </p:cNvSpPr>
          <p:nvPr>
            <p:ph type="dt" sz="half" idx="10"/>
          </p:nvPr>
        </p:nvSpPr>
        <p:spPr/>
        <p:txBody>
          <a:bodyPr/>
          <a:lstStyle/>
          <a:p>
            <a:fld id="{2FE6C4BA-9AFE-4989-918C-79A08145768A}" type="datetime1">
              <a:rPr lang="ru-RU" smtClean="0"/>
              <a:pPr/>
              <a:t>08.09.2020</a:t>
            </a:fld>
            <a:endParaRPr lang="ru-RU"/>
          </a:p>
        </p:txBody>
      </p:sp>
      <p:sp>
        <p:nvSpPr>
          <p:cNvPr id="9" name="Номер слайда 5"/>
          <p:cNvSpPr>
            <a:spLocks noGrp="1"/>
          </p:cNvSpPr>
          <p:nvPr>
            <p:ph type="sldNum" sz="quarter" idx="4"/>
          </p:nvPr>
        </p:nvSpPr>
        <p:spPr>
          <a:xfrm>
            <a:off x="9303483" y="6309320"/>
            <a:ext cx="546061" cy="405421"/>
          </a:xfrm>
          <a:prstGeom prst="rect">
            <a:avLst/>
          </a:prstGeom>
        </p:spPr>
        <p:txBody>
          <a:bodyPr anchor="ctr" anchorCtr="0"/>
          <a:lstStyle>
            <a:lvl1pPr algn="ctr">
              <a:defRPr>
                <a:solidFill>
                  <a:srgbClr val="2D3696"/>
                </a:solidFill>
              </a:defRPr>
            </a:lvl1pPr>
          </a:lstStyle>
          <a:p>
            <a:fld id="{B19B0651-EE4F-4900-A07F-96A6BFA9D0F0}" type="slidenum">
              <a:rPr lang="ru-RU" smtClean="0"/>
              <a:pPr/>
              <a:t>‹#›</a:t>
            </a:fld>
            <a:endParaRPr lang="ru-RU" dirty="0"/>
          </a:p>
        </p:txBody>
      </p:sp>
      <p:sp>
        <p:nvSpPr>
          <p:cNvPr id="10" name="Заголовок 4"/>
          <p:cNvSpPr>
            <a:spLocks noGrp="1"/>
          </p:cNvSpPr>
          <p:nvPr>
            <p:ph type="title"/>
          </p:nvPr>
        </p:nvSpPr>
        <p:spPr>
          <a:xfrm>
            <a:off x="495300" y="346438"/>
            <a:ext cx="4745732" cy="405422"/>
          </a:xfrm>
          <a:prstGeom prst="rect">
            <a:avLst/>
          </a:prstGeom>
        </p:spPr>
        <p:txBody>
          <a:bodyPr vert="horz" lIns="91440" tIns="45720" rIns="91440" bIns="45720" rtlCol="0" anchor="ctr">
            <a:normAutofit/>
          </a:bodyPr>
          <a:lstStyle/>
          <a:p>
            <a:r>
              <a:rPr lang="ru-RU"/>
              <a:t>Образец заголовка</a:t>
            </a:r>
          </a:p>
        </p:txBody>
      </p:sp>
    </p:spTree>
    <p:extLst>
      <p:ext uri="{BB962C8B-B14F-4D97-AF65-F5344CB8AC3E}">
        <p14:creationId xmlns:p14="http://schemas.microsoft.com/office/powerpoint/2010/main" val="204523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Список">
    <p:spTree>
      <p:nvGrpSpPr>
        <p:cNvPr id="1" name=""/>
        <p:cNvGrpSpPr/>
        <p:nvPr/>
      </p:nvGrpSpPr>
      <p:grpSpPr>
        <a:xfrm>
          <a:off x="0" y="0"/>
          <a:ext cx="0" cy="0"/>
          <a:chOff x="0" y="0"/>
          <a:chExt cx="0" cy="0"/>
        </a:xfrm>
      </p:grpSpPr>
      <p:sp>
        <p:nvSpPr>
          <p:cNvPr id="3" name="Текст 2"/>
          <p:cNvSpPr>
            <a:spLocks noGrp="1"/>
          </p:cNvSpPr>
          <p:nvPr>
            <p:ph type="body" idx="1"/>
          </p:nvPr>
        </p:nvSpPr>
        <p:spPr>
          <a:xfrm>
            <a:off x="2072680" y="1340768"/>
            <a:ext cx="7200800" cy="639762"/>
          </a:xfrm>
        </p:spPr>
        <p:txBody>
          <a:bodyPr anchor="ctr" anchorCtr="0">
            <a:normAutofit/>
          </a:bodyPr>
          <a:lstStyle>
            <a:lvl1pPr marL="0" indent="0">
              <a:buNone/>
              <a:defRPr sz="1600" b="1">
                <a:solidFill>
                  <a:srgbClr val="2C369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a:t>Образец текста</a:t>
            </a:r>
          </a:p>
        </p:txBody>
      </p:sp>
      <p:sp>
        <p:nvSpPr>
          <p:cNvPr id="4" name="Объект 3"/>
          <p:cNvSpPr>
            <a:spLocks noGrp="1"/>
          </p:cNvSpPr>
          <p:nvPr>
            <p:ph sz="half" idx="2"/>
          </p:nvPr>
        </p:nvSpPr>
        <p:spPr>
          <a:xfrm>
            <a:off x="2072680" y="1980530"/>
            <a:ext cx="7200800" cy="1664494"/>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7" name="Дата 6"/>
          <p:cNvSpPr>
            <a:spLocks noGrp="1"/>
          </p:cNvSpPr>
          <p:nvPr>
            <p:ph type="dt" sz="half" idx="10"/>
          </p:nvPr>
        </p:nvSpPr>
        <p:spPr/>
        <p:txBody>
          <a:bodyPr/>
          <a:lstStyle/>
          <a:p>
            <a:fld id="{3939704C-47E1-40B4-9BD1-5B02850A5F25}" type="datetime1">
              <a:rPr lang="ru-RU" smtClean="0"/>
              <a:pPr/>
              <a:t>08.09.2020</a:t>
            </a:fld>
            <a:endParaRPr lang="ru-RU"/>
          </a:p>
        </p:txBody>
      </p:sp>
      <p:sp>
        <p:nvSpPr>
          <p:cNvPr id="14" name="Номер слайда 5"/>
          <p:cNvSpPr>
            <a:spLocks noGrp="1"/>
          </p:cNvSpPr>
          <p:nvPr>
            <p:ph type="sldNum" sz="quarter" idx="11"/>
          </p:nvPr>
        </p:nvSpPr>
        <p:spPr>
          <a:xfrm>
            <a:off x="9303483" y="6309320"/>
            <a:ext cx="546061" cy="405421"/>
          </a:xfrm>
          <a:prstGeom prst="rect">
            <a:avLst/>
          </a:prstGeom>
        </p:spPr>
        <p:txBody>
          <a:bodyPr anchor="ctr" anchorCtr="0"/>
          <a:lstStyle>
            <a:lvl1pPr algn="ctr">
              <a:defRPr>
                <a:solidFill>
                  <a:srgbClr val="2D3696"/>
                </a:solidFill>
              </a:defRPr>
            </a:lvl1pPr>
          </a:lstStyle>
          <a:p>
            <a:fld id="{B19B0651-EE4F-4900-A07F-96A6BFA9D0F0}" type="slidenum">
              <a:rPr lang="ru-RU" smtClean="0"/>
              <a:pPr/>
              <a:t>‹#›</a:t>
            </a:fld>
            <a:endParaRPr lang="ru-RU" dirty="0"/>
          </a:p>
        </p:txBody>
      </p:sp>
      <p:sp>
        <p:nvSpPr>
          <p:cNvPr id="9" name="Заголовок 4"/>
          <p:cNvSpPr>
            <a:spLocks noGrp="1"/>
          </p:cNvSpPr>
          <p:nvPr>
            <p:ph type="title"/>
          </p:nvPr>
        </p:nvSpPr>
        <p:spPr>
          <a:xfrm>
            <a:off x="495300" y="346438"/>
            <a:ext cx="4745732" cy="405422"/>
          </a:xfrm>
          <a:prstGeom prst="rect">
            <a:avLst/>
          </a:prstGeom>
        </p:spPr>
        <p:txBody>
          <a:bodyPr vert="horz" lIns="91440" tIns="45720" rIns="91440" bIns="45720" rtlCol="0" anchor="ctr">
            <a:normAutofit/>
          </a:bodyPr>
          <a:lstStyle/>
          <a:p>
            <a:r>
              <a:rPr lang="ru-RU"/>
              <a:t>Образец заголовка</a:t>
            </a:r>
          </a:p>
        </p:txBody>
      </p:sp>
      <p:sp>
        <p:nvSpPr>
          <p:cNvPr id="10" name="Текст 2"/>
          <p:cNvSpPr>
            <a:spLocks noGrp="1"/>
          </p:cNvSpPr>
          <p:nvPr>
            <p:ph type="body" idx="12"/>
          </p:nvPr>
        </p:nvSpPr>
        <p:spPr>
          <a:xfrm>
            <a:off x="2072680" y="3653334"/>
            <a:ext cx="7200800" cy="639762"/>
          </a:xfrm>
        </p:spPr>
        <p:txBody>
          <a:bodyPr anchor="ctr" anchorCtr="0">
            <a:normAutofit/>
          </a:bodyPr>
          <a:lstStyle>
            <a:lvl1pPr marL="0" indent="0">
              <a:buNone/>
              <a:defRPr sz="1600" b="1">
                <a:solidFill>
                  <a:srgbClr val="2C369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a:t>Образец текста</a:t>
            </a:r>
          </a:p>
        </p:txBody>
      </p:sp>
      <p:sp>
        <p:nvSpPr>
          <p:cNvPr id="11" name="Объект 3"/>
          <p:cNvSpPr>
            <a:spLocks noGrp="1"/>
          </p:cNvSpPr>
          <p:nvPr>
            <p:ph sz="half" idx="13"/>
          </p:nvPr>
        </p:nvSpPr>
        <p:spPr>
          <a:xfrm>
            <a:off x="2072680" y="4293096"/>
            <a:ext cx="7200800" cy="1664494"/>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8" name="Рисунок 7"/>
          <p:cNvSpPr>
            <a:spLocks noGrp="1"/>
          </p:cNvSpPr>
          <p:nvPr>
            <p:ph type="pic" sz="quarter" idx="14" hasCustomPrompt="1"/>
          </p:nvPr>
        </p:nvSpPr>
        <p:spPr>
          <a:xfrm>
            <a:off x="848544" y="1772816"/>
            <a:ext cx="863898" cy="1008062"/>
          </a:xfrm>
        </p:spPr>
        <p:txBody>
          <a:bodyPr/>
          <a:lstStyle>
            <a:lvl1pPr>
              <a:defRPr/>
            </a:lvl1pPr>
          </a:lstStyle>
          <a:p>
            <a:r>
              <a:rPr lang="ru-RU" dirty="0"/>
              <a:t>Рисунок</a:t>
            </a:r>
          </a:p>
        </p:txBody>
      </p:sp>
      <p:sp>
        <p:nvSpPr>
          <p:cNvPr id="13" name="Рисунок 7"/>
          <p:cNvSpPr>
            <a:spLocks noGrp="1"/>
          </p:cNvSpPr>
          <p:nvPr>
            <p:ph type="pic" sz="quarter" idx="15" hasCustomPrompt="1"/>
          </p:nvPr>
        </p:nvSpPr>
        <p:spPr>
          <a:xfrm>
            <a:off x="848544" y="4149080"/>
            <a:ext cx="863898" cy="1008062"/>
          </a:xfrm>
        </p:spPr>
        <p:txBody>
          <a:bodyPr/>
          <a:lstStyle/>
          <a:p>
            <a:r>
              <a:rPr lang="ru-RU" dirty="0"/>
              <a:t>Рисунок</a:t>
            </a:r>
          </a:p>
        </p:txBody>
      </p:sp>
    </p:spTree>
    <p:extLst>
      <p:ext uri="{BB962C8B-B14F-4D97-AF65-F5344CB8AC3E}">
        <p14:creationId xmlns:p14="http://schemas.microsoft.com/office/powerpoint/2010/main" val="3109754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3" name="Текст 2"/>
          <p:cNvSpPr>
            <a:spLocks noGrp="1"/>
          </p:cNvSpPr>
          <p:nvPr>
            <p:ph type="body" idx="1" hasCustomPrompt="1"/>
          </p:nvPr>
        </p:nvSpPr>
        <p:spPr>
          <a:xfrm>
            <a:off x="495300" y="1340768"/>
            <a:ext cx="4376870" cy="639762"/>
          </a:xfrm>
        </p:spPr>
        <p:txBody>
          <a:bodyPr anchor="ctr" anchorCtr="0">
            <a:normAutofit/>
          </a:bodyPr>
          <a:lstStyle>
            <a:lvl1pPr marL="0" indent="0">
              <a:buNone/>
              <a:defRPr sz="1600" b="1">
                <a:solidFill>
                  <a:srgbClr val="2C369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a:t>Заголовок</a:t>
            </a:r>
          </a:p>
        </p:txBody>
      </p:sp>
      <p:sp>
        <p:nvSpPr>
          <p:cNvPr id="4" name="Объект 3"/>
          <p:cNvSpPr>
            <a:spLocks noGrp="1"/>
          </p:cNvSpPr>
          <p:nvPr>
            <p:ph sz="half" idx="2"/>
          </p:nvPr>
        </p:nvSpPr>
        <p:spPr>
          <a:xfrm>
            <a:off x="495300" y="1980530"/>
            <a:ext cx="4376870" cy="3951288"/>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5" name="Текст 4"/>
          <p:cNvSpPr>
            <a:spLocks noGrp="1"/>
          </p:cNvSpPr>
          <p:nvPr>
            <p:ph type="body" sz="quarter" idx="3" hasCustomPrompt="1"/>
          </p:nvPr>
        </p:nvSpPr>
        <p:spPr>
          <a:xfrm>
            <a:off x="5032111" y="1340768"/>
            <a:ext cx="4378590" cy="639762"/>
          </a:xfrm>
        </p:spPr>
        <p:txBody>
          <a:bodyPr anchor="ctr" anchorCtr="0">
            <a:normAutofit/>
          </a:bodyPr>
          <a:lstStyle>
            <a:lvl1pPr marL="0" indent="0">
              <a:buNone/>
              <a:defRPr sz="1600" b="1">
                <a:solidFill>
                  <a:srgbClr val="2C369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a:t>Заголовок</a:t>
            </a:r>
          </a:p>
        </p:txBody>
      </p:sp>
      <p:sp>
        <p:nvSpPr>
          <p:cNvPr id="6" name="Объект 5"/>
          <p:cNvSpPr>
            <a:spLocks noGrp="1"/>
          </p:cNvSpPr>
          <p:nvPr>
            <p:ph sz="quarter" idx="4"/>
          </p:nvPr>
        </p:nvSpPr>
        <p:spPr>
          <a:xfrm>
            <a:off x="5032111" y="1980530"/>
            <a:ext cx="4378590" cy="3951288"/>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7" name="Дата 6"/>
          <p:cNvSpPr>
            <a:spLocks noGrp="1"/>
          </p:cNvSpPr>
          <p:nvPr>
            <p:ph type="dt" sz="half" idx="10"/>
          </p:nvPr>
        </p:nvSpPr>
        <p:spPr/>
        <p:txBody>
          <a:bodyPr/>
          <a:lstStyle/>
          <a:p>
            <a:fld id="{3939704C-47E1-40B4-9BD1-5B02850A5F25}" type="datetime1">
              <a:rPr lang="ru-RU" smtClean="0"/>
              <a:pPr/>
              <a:t>08.09.2020</a:t>
            </a:fld>
            <a:endParaRPr lang="ru-RU"/>
          </a:p>
        </p:txBody>
      </p:sp>
      <p:sp>
        <p:nvSpPr>
          <p:cNvPr id="14" name="Номер слайда 5"/>
          <p:cNvSpPr>
            <a:spLocks noGrp="1"/>
          </p:cNvSpPr>
          <p:nvPr>
            <p:ph type="sldNum" sz="quarter" idx="11"/>
          </p:nvPr>
        </p:nvSpPr>
        <p:spPr>
          <a:xfrm>
            <a:off x="9303483" y="6309320"/>
            <a:ext cx="546061" cy="405421"/>
          </a:xfrm>
          <a:prstGeom prst="rect">
            <a:avLst/>
          </a:prstGeom>
        </p:spPr>
        <p:txBody>
          <a:bodyPr anchor="ctr" anchorCtr="0"/>
          <a:lstStyle>
            <a:lvl1pPr algn="ctr">
              <a:defRPr>
                <a:solidFill>
                  <a:srgbClr val="2D3696"/>
                </a:solidFill>
              </a:defRPr>
            </a:lvl1pPr>
          </a:lstStyle>
          <a:p>
            <a:fld id="{B19B0651-EE4F-4900-A07F-96A6BFA9D0F0}" type="slidenum">
              <a:rPr lang="ru-RU" smtClean="0"/>
              <a:pPr/>
              <a:t>‹#›</a:t>
            </a:fld>
            <a:endParaRPr lang="ru-RU" dirty="0"/>
          </a:p>
        </p:txBody>
      </p:sp>
      <p:sp>
        <p:nvSpPr>
          <p:cNvPr id="9" name="Заголовок 4"/>
          <p:cNvSpPr>
            <a:spLocks noGrp="1"/>
          </p:cNvSpPr>
          <p:nvPr>
            <p:ph type="title"/>
          </p:nvPr>
        </p:nvSpPr>
        <p:spPr>
          <a:xfrm>
            <a:off x="495300" y="346438"/>
            <a:ext cx="4745732" cy="405422"/>
          </a:xfrm>
          <a:prstGeom prst="rect">
            <a:avLst/>
          </a:prstGeom>
        </p:spPr>
        <p:txBody>
          <a:bodyPr vert="horz" lIns="91440" tIns="45720" rIns="91440" bIns="45720" rtlCol="0" anchor="ctr">
            <a:normAutofit/>
          </a:bodyPr>
          <a:lstStyle/>
          <a:p>
            <a:r>
              <a:rPr lang="ru-RU"/>
              <a:t>Образец заголовка</a:t>
            </a:r>
          </a:p>
        </p:txBody>
      </p:sp>
    </p:spTree>
    <p:extLst>
      <p:ext uri="{BB962C8B-B14F-4D97-AF65-F5344CB8AC3E}">
        <p14:creationId xmlns:p14="http://schemas.microsoft.com/office/powerpoint/2010/main" val="642422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График">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2FE6C4BA-9AFE-4989-918C-79A08145768A}" type="datetime1">
              <a:rPr lang="ru-RU" smtClean="0"/>
              <a:pPr/>
              <a:t>08.09.2020</a:t>
            </a:fld>
            <a:endParaRPr lang="ru-RU"/>
          </a:p>
        </p:txBody>
      </p:sp>
      <p:sp>
        <p:nvSpPr>
          <p:cNvPr id="9" name="Номер слайда 5"/>
          <p:cNvSpPr>
            <a:spLocks noGrp="1"/>
          </p:cNvSpPr>
          <p:nvPr>
            <p:ph type="sldNum" sz="quarter" idx="4"/>
          </p:nvPr>
        </p:nvSpPr>
        <p:spPr>
          <a:xfrm>
            <a:off x="9303483" y="6309320"/>
            <a:ext cx="546061" cy="405421"/>
          </a:xfrm>
          <a:prstGeom prst="rect">
            <a:avLst/>
          </a:prstGeom>
        </p:spPr>
        <p:txBody>
          <a:bodyPr anchor="ctr" anchorCtr="0"/>
          <a:lstStyle>
            <a:lvl1pPr algn="ctr">
              <a:defRPr>
                <a:solidFill>
                  <a:srgbClr val="2D3696"/>
                </a:solidFill>
              </a:defRPr>
            </a:lvl1pPr>
          </a:lstStyle>
          <a:p>
            <a:fld id="{B19B0651-EE4F-4900-A07F-96A6BFA9D0F0}" type="slidenum">
              <a:rPr lang="ru-RU" smtClean="0"/>
              <a:pPr/>
              <a:t>‹#›</a:t>
            </a:fld>
            <a:endParaRPr lang="ru-RU" dirty="0"/>
          </a:p>
        </p:txBody>
      </p:sp>
      <p:sp>
        <p:nvSpPr>
          <p:cNvPr id="6" name="Заголовок 4"/>
          <p:cNvSpPr>
            <a:spLocks noGrp="1"/>
          </p:cNvSpPr>
          <p:nvPr>
            <p:ph type="title"/>
          </p:nvPr>
        </p:nvSpPr>
        <p:spPr>
          <a:xfrm>
            <a:off x="495300" y="346438"/>
            <a:ext cx="4745732" cy="405422"/>
          </a:xfrm>
          <a:prstGeom prst="rect">
            <a:avLst/>
          </a:prstGeom>
        </p:spPr>
        <p:txBody>
          <a:bodyPr vert="horz" lIns="91440" tIns="45720" rIns="91440" bIns="45720" rtlCol="0" anchor="ctr">
            <a:normAutofit/>
          </a:bodyPr>
          <a:lstStyle/>
          <a:p>
            <a:r>
              <a:rPr lang="ru-RU"/>
              <a:t>Образец заголовка</a:t>
            </a:r>
          </a:p>
        </p:txBody>
      </p:sp>
    </p:spTree>
    <p:extLst>
      <p:ext uri="{BB962C8B-B14F-4D97-AF65-F5344CB8AC3E}">
        <p14:creationId xmlns:p14="http://schemas.microsoft.com/office/powerpoint/2010/main" val="2110398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Спасибо за внимание">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DE955038-DC59-41F6-A3AF-320CDF40E678}" type="datetime1">
              <a:rPr lang="ru-RU" smtClean="0"/>
              <a:pPr/>
              <a:t>08.09.2020</a:t>
            </a:fld>
            <a:endParaRPr lang="ru-RU"/>
          </a:p>
        </p:txBody>
      </p:sp>
      <p:sp>
        <p:nvSpPr>
          <p:cNvPr id="9" name="Прямоугольник 8"/>
          <p:cNvSpPr/>
          <p:nvPr/>
        </p:nvSpPr>
        <p:spPr>
          <a:xfrm>
            <a:off x="0" y="3933056"/>
            <a:ext cx="9705528" cy="1440160"/>
          </a:xfrm>
          <a:prstGeom prst="rect">
            <a:avLst/>
          </a:prstGeom>
          <a:solidFill>
            <a:srgbClr val="52AE30"/>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tIns="180000" rIns="180000" bIns="180000" rtlCol="0" anchor="ctr"/>
          <a:lstStyle/>
          <a:p>
            <a:pPr algn="l"/>
            <a:r>
              <a:rPr lang="ru-RU" sz="4200" dirty="0">
                <a:solidFill>
                  <a:schemeClr val="bg1"/>
                </a:solidFill>
                <a:latin typeface="Arial" panose="020B0604020202020204" pitchFamily="34" charset="0"/>
                <a:cs typeface="Arial" panose="020B0604020202020204" pitchFamily="34" charset="0"/>
              </a:rPr>
              <a:t>Спасибо за внимание!</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30344" y="346438"/>
            <a:ext cx="1475656" cy="422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798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12.xml"/><Relationship Id="rId7" Type="http://schemas.openxmlformats.org/officeDocument/2006/relationships/tags" Target="../tags/tag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ags" Target="../tags/tag1.xml"/><Relationship Id="rId5" Type="http://schemas.openxmlformats.org/officeDocument/2006/relationships/vmlDrawing" Target="../drawings/vmlDrawing1.vml"/><Relationship Id="rId10" Type="http://schemas.openxmlformats.org/officeDocument/2006/relationships/image" Target="../media/image2.emf"/><Relationship Id="rId4" Type="http://schemas.openxmlformats.org/officeDocument/2006/relationships/theme" Target="../theme/theme2.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Текст 2"/>
          <p:cNvSpPr>
            <a:spLocks noGrp="1"/>
          </p:cNvSpPr>
          <p:nvPr>
            <p:ph type="body" idx="1"/>
          </p:nvPr>
        </p:nvSpPr>
        <p:spPr>
          <a:xfrm>
            <a:off x="495300" y="1268760"/>
            <a:ext cx="9066212" cy="4857403"/>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C3FA7D-8E02-46B7-8978-F1311B08DE7B}" type="datetime1">
              <a:rPr lang="ru-RU" smtClean="0"/>
              <a:pPr/>
              <a:t>08.09.2020</a:t>
            </a:fld>
            <a:endParaRPr lang="ru-RU"/>
          </a:p>
        </p:txBody>
      </p:sp>
      <p:sp>
        <p:nvSpPr>
          <p:cNvPr id="7" name="Прямоугольник 6"/>
          <p:cNvSpPr/>
          <p:nvPr/>
        </p:nvSpPr>
        <p:spPr>
          <a:xfrm>
            <a:off x="506506" y="522990"/>
            <a:ext cx="4950550" cy="457739"/>
          </a:xfrm>
          <a:prstGeom prst="rect">
            <a:avLst/>
          </a:prstGeom>
          <a:solidFill>
            <a:srgbClr val="2C3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рямоугольник 7"/>
          <p:cNvSpPr/>
          <p:nvPr userDrawn="1"/>
        </p:nvSpPr>
        <p:spPr>
          <a:xfrm>
            <a:off x="0" y="346438"/>
            <a:ext cx="5276814" cy="422085"/>
          </a:xfrm>
          <a:prstGeom prst="rect">
            <a:avLst/>
          </a:prstGeom>
          <a:solidFill>
            <a:srgbClr val="52A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30344" y="346438"/>
            <a:ext cx="1475656" cy="422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Заголовок 4"/>
          <p:cNvSpPr>
            <a:spLocks noGrp="1"/>
          </p:cNvSpPr>
          <p:nvPr>
            <p:ph type="title"/>
          </p:nvPr>
        </p:nvSpPr>
        <p:spPr>
          <a:xfrm>
            <a:off x="495300" y="346438"/>
            <a:ext cx="4745732" cy="405422"/>
          </a:xfrm>
          <a:prstGeom prst="rect">
            <a:avLst/>
          </a:prstGeom>
        </p:spPr>
        <p:txBody>
          <a:bodyPr vert="horz" lIns="91440" tIns="45720" rIns="91440" bIns="45720" rtlCol="0" anchor="ctr">
            <a:normAutofit/>
          </a:bodyPr>
          <a:lstStyle/>
          <a:p>
            <a:r>
              <a:rPr lang="ru-RU"/>
              <a:t>Образец заголовка</a:t>
            </a:r>
          </a:p>
        </p:txBody>
      </p:sp>
      <p:sp>
        <p:nvSpPr>
          <p:cNvPr id="13" name="Номер слайда 5"/>
          <p:cNvSpPr>
            <a:spLocks noGrp="1"/>
          </p:cNvSpPr>
          <p:nvPr>
            <p:ph type="sldNum" sz="quarter" idx="4"/>
          </p:nvPr>
        </p:nvSpPr>
        <p:spPr>
          <a:xfrm>
            <a:off x="9303483" y="6309320"/>
            <a:ext cx="546061" cy="405421"/>
          </a:xfrm>
          <a:prstGeom prst="rect">
            <a:avLst/>
          </a:prstGeom>
        </p:spPr>
        <p:txBody>
          <a:bodyPr anchor="ctr" anchorCtr="0"/>
          <a:lstStyle>
            <a:lvl1pPr algn="ctr">
              <a:defRPr>
                <a:solidFill>
                  <a:srgbClr val="2D3696"/>
                </a:solidFill>
              </a:defRPr>
            </a:lvl1p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261708083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8" r:id="rId5"/>
    <p:sldLayoutId id="2147483701" r:id="rId6"/>
    <p:sldLayoutId id="2147483699" r:id="rId7"/>
    <p:sldLayoutId id="2147483700" r:id="rId8"/>
    <p:sldLayoutId id="2147483697" r:id="rId9"/>
  </p:sldLayoutIdLst>
  <p:hf hdr="0" ftr="0" dt="0"/>
  <p:txStyles>
    <p:titleStyle>
      <a:lvl1pPr algn="l" defTabSz="914400" rtl="0" eaLnBrk="1" latinLnBrk="0" hangingPunct="1">
        <a:spcBef>
          <a:spcPct val="0"/>
        </a:spcBef>
        <a:buNone/>
        <a:defRPr sz="1400" kern="1200" baseline="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50000"/>
        </a:lnSpc>
        <a:spcBef>
          <a:spcPct val="20000"/>
        </a:spcBef>
        <a:buFont typeface="Arial" panose="020B0604020202020204" pitchFamily="34" charset="0"/>
        <a:buNone/>
        <a:defRPr sz="14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p:cNvGraphicFramePr>
          <p:nvPr>
            <p:custDataLst>
              <p:tags r:id="rId6"/>
            </p:custDataLst>
            <p:extLst>
              <p:ext uri="{D42A27DB-BD31-4B8C-83A1-F6EECF244321}">
                <p14:modId xmlns:p14="http://schemas.microsoft.com/office/powerpoint/2010/main" val="3982761471"/>
              </p:ext>
            </p:extLst>
          </p:nvPr>
        </p:nvGraphicFramePr>
        <p:xfrm>
          <a:off x="2" y="0"/>
          <a:ext cx="175483" cy="161974"/>
        </p:xfrm>
        <a:graphic>
          <a:graphicData uri="http://schemas.openxmlformats.org/presentationml/2006/ole">
            <mc:AlternateContent xmlns:mc="http://schemas.openxmlformats.org/markup-compatibility/2006">
              <mc:Choice xmlns:v="urn:schemas-microsoft-com:vml" Requires="v">
                <p:oleObj spid="_x0000_s4718" name="think-cell Slide" r:id="rId9" imgW="360" imgH="360" progId="">
                  <p:embed/>
                </p:oleObj>
              </mc:Choice>
              <mc:Fallback>
                <p:oleObj name="think-cell Slide" r:id="rId9" imgW="360" imgH="360" progId="">
                  <p:embed/>
                  <p:pic>
                    <p:nvPicPr>
                      <p:cNvPr id="0" name="Picture 153"/>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 y="0"/>
                        <a:ext cx="175483" cy="1619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6" name="SlideBottomBar"/>
          <p:cNvSpPr>
            <a:spLocks noChangeArrowheads="1"/>
          </p:cNvSpPr>
          <p:nvPr/>
        </p:nvSpPr>
        <p:spPr bwMode="auto">
          <a:xfrm>
            <a:off x="0" y="6428785"/>
            <a:ext cx="9906000" cy="430852"/>
          </a:xfrm>
          <a:prstGeom prst="rect">
            <a:avLst/>
          </a:prstGeom>
          <a:solidFill>
            <a:schemeClr val="accent2"/>
          </a:solidFill>
          <a:ln>
            <a:noFill/>
          </a:ln>
          <a:effectLst/>
        </p:spPr>
        <p:txBody>
          <a:bodyPr wrap="none" lIns="90506" tIns="45263" rIns="90506" bIns="45263" anchor="ctr"/>
          <a:lstStyle/>
          <a:p>
            <a:pPr defTabSz="912065" fontAlgn="base">
              <a:spcBef>
                <a:spcPct val="0"/>
              </a:spcBef>
              <a:spcAft>
                <a:spcPct val="0"/>
              </a:spcAft>
            </a:pPr>
            <a:endParaRPr lang="ru-RU" sz="1600" dirty="0">
              <a:solidFill>
                <a:srgbClr val="000000"/>
              </a:solidFill>
            </a:endParaRPr>
          </a:p>
        </p:txBody>
      </p:sp>
      <p:sp>
        <p:nvSpPr>
          <p:cNvPr id="1033" name="doc id"/>
          <p:cNvSpPr>
            <a:spLocks noChangeArrowheads="1"/>
          </p:cNvSpPr>
          <p:nvPr/>
        </p:nvSpPr>
        <p:spPr bwMode="auto">
          <a:xfrm>
            <a:off x="8933837" y="37255"/>
            <a:ext cx="726499"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886230" fontAlgn="base">
              <a:spcBef>
                <a:spcPct val="0"/>
              </a:spcBef>
              <a:spcAft>
                <a:spcPct val="0"/>
              </a:spcAft>
            </a:pPr>
            <a:endParaRPr lang="ru-RU" sz="800" dirty="0">
              <a:solidFill>
                <a:srgbClr val="000000"/>
              </a:solidFill>
            </a:endParaRPr>
          </a:p>
        </p:txBody>
      </p:sp>
      <p:sp>
        <p:nvSpPr>
          <p:cNvPr id="1034" name="Working Draft" hidden="1"/>
          <p:cNvSpPr txBox="1">
            <a:spLocks noChangeArrowheads="1"/>
          </p:cNvSpPr>
          <p:nvPr/>
        </p:nvSpPr>
        <p:spPr bwMode="auto">
          <a:xfrm rot="5400000">
            <a:off x="8749488" y="1980977"/>
            <a:ext cx="215924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065" eaLnBrk="1" fontAlgn="base" hangingPunct="1">
              <a:spcBef>
                <a:spcPct val="0"/>
              </a:spcBef>
              <a:spcAft>
                <a:spcPct val="0"/>
              </a:spcAft>
              <a:defRPr/>
            </a:pPr>
            <a:r>
              <a:rPr lang="en-US" sz="600" dirty="0">
                <a:solidFill>
                  <a:srgbClr val="000000"/>
                </a:solidFill>
              </a:rPr>
              <a:t>Last Modified 1/7/2016 3:24 PM Central Europe Standard Time</a:t>
            </a:r>
            <a:endParaRPr lang="ru-RU" dirty="0">
              <a:solidFill>
                <a:srgbClr val="000000"/>
              </a:solidFill>
            </a:endParaRPr>
          </a:p>
        </p:txBody>
      </p:sp>
      <p:sp>
        <p:nvSpPr>
          <p:cNvPr id="1035" name="Printed" hidden="1"/>
          <p:cNvSpPr txBox="1">
            <a:spLocks noChangeArrowheads="1"/>
          </p:cNvSpPr>
          <p:nvPr/>
        </p:nvSpPr>
        <p:spPr bwMode="auto">
          <a:xfrm rot="5400000">
            <a:off x="8856576" y="4198947"/>
            <a:ext cx="194444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065" eaLnBrk="1" fontAlgn="base" hangingPunct="1">
              <a:spcBef>
                <a:spcPct val="0"/>
              </a:spcBef>
              <a:spcAft>
                <a:spcPct val="0"/>
              </a:spcAft>
              <a:defRPr/>
            </a:pPr>
            <a:r>
              <a:rPr lang="en-US" sz="600" dirty="0">
                <a:solidFill>
                  <a:srgbClr val="000000"/>
                </a:solidFill>
              </a:rPr>
              <a:t>Printed 1/6/2016 5:21 PM Central Europe Standard Time</a:t>
            </a:r>
            <a:endParaRPr lang="ru-RU" dirty="0">
              <a:solidFill>
                <a:srgbClr val="000000"/>
              </a:solidFill>
            </a:endParaRPr>
          </a:p>
        </p:txBody>
      </p:sp>
      <p:sp>
        <p:nvSpPr>
          <p:cNvPr id="1036" name="Rectangle 286"/>
          <p:cNvSpPr>
            <a:spLocks noGrp="1" noChangeArrowheads="1"/>
          </p:cNvSpPr>
          <p:nvPr>
            <p:ph type="body" idx="1"/>
          </p:nvPr>
        </p:nvSpPr>
        <p:spPr bwMode="auto">
          <a:xfrm>
            <a:off x="1605673" y="1990688"/>
            <a:ext cx="4755582" cy="2512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t>Text</a:t>
            </a:r>
            <a:endParaRPr lang="ru-RU" dirty="0"/>
          </a:p>
        </p:txBody>
      </p:sp>
      <p:sp>
        <p:nvSpPr>
          <p:cNvPr id="19" name="Title Placeholder 2"/>
          <p:cNvSpPr>
            <a:spLocks noGrp="1" noChangeArrowheads="1"/>
          </p:cNvSpPr>
          <p:nvPr>
            <p:ph type="title"/>
          </p:nvPr>
        </p:nvSpPr>
        <p:spPr bwMode="auto">
          <a:xfrm>
            <a:off x="131931" y="234888"/>
            <a:ext cx="9526956" cy="29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t>Click to edit Master title style</a:t>
            </a:r>
            <a:endParaRPr lang="ru-RU" dirty="0"/>
          </a:p>
        </p:txBody>
      </p:sp>
      <p:sp>
        <p:nvSpPr>
          <p:cNvPr id="10" name="McK 1. On-page tracker" hidden="1"/>
          <p:cNvSpPr>
            <a:spLocks noChangeArrowheads="1"/>
          </p:cNvSpPr>
          <p:nvPr/>
        </p:nvSpPr>
        <p:spPr bwMode="auto">
          <a:xfrm>
            <a:off x="131611" y="27536"/>
            <a:ext cx="8592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065" fontAlgn="base">
              <a:spcBef>
                <a:spcPct val="0"/>
              </a:spcBef>
              <a:spcAft>
                <a:spcPct val="0"/>
              </a:spcAft>
            </a:pPr>
            <a:r>
              <a:rPr lang="ru-RU" sz="1400" dirty="0">
                <a:solidFill>
                  <a:srgbClr val="808080"/>
                </a:solidFill>
              </a:rPr>
              <a:t>TRACKER</a:t>
            </a:r>
          </a:p>
        </p:txBody>
      </p:sp>
      <p:sp>
        <p:nvSpPr>
          <p:cNvPr id="11" name="McK 3. Unit of measure" hidden="1"/>
          <p:cNvSpPr txBox="1">
            <a:spLocks noChangeArrowheads="1"/>
          </p:cNvSpPr>
          <p:nvPr/>
        </p:nvSpPr>
        <p:spPr bwMode="auto">
          <a:xfrm>
            <a:off x="131931" y="542633"/>
            <a:ext cx="9526956"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ru-RU" sz="1600" dirty="0">
                <a:solidFill>
                  <a:srgbClr val="808080"/>
                </a:solidFill>
              </a:rPr>
              <a:t>Unit of measure</a:t>
            </a:r>
          </a:p>
        </p:txBody>
      </p:sp>
      <p:grpSp>
        <p:nvGrpSpPr>
          <p:cNvPr id="12" name="McK Slide Elements" hidden="1"/>
          <p:cNvGrpSpPr>
            <a:grpSpLocks/>
          </p:cNvGrpSpPr>
          <p:nvPr/>
        </p:nvGrpSpPr>
        <p:grpSpPr bwMode="auto">
          <a:xfrm>
            <a:off x="131613" y="6203623"/>
            <a:ext cx="9449743" cy="518318"/>
            <a:chOff x="75" y="3830"/>
            <a:chExt cx="5385" cy="320"/>
          </a:xfrm>
        </p:grpSpPr>
        <p:sp>
          <p:nvSpPr>
            <p:cNvPr id="13" name="McK 4. Footnote"/>
            <p:cNvSpPr txBox="1">
              <a:spLocks noChangeArrowheads="1"/>
            </p:cNvSpPr>
            <p:nvPr/>
          </p:nvSpPr>
          <p:spPr bwMode="auto">
            <a:xfrm>
              <a:off x="75" y="3830"/>
              <a:ext cx="5385"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ru-RU" sz="1000" dirty="0">
                  <a:solidFill>
                    <a:srgbClr val="000000"/>
                  </a:solidFill>
                  <a:latin typeface="Arial"/>
                </a:rPr>
                <a:t>1 Сноска</a:t>
              </a:r>
            </a:p>
          </p:txBody>
        </p:sp>
        <p:sp>
          <p:nvSpPr>
            <p:cNvPr id="14" name="McK 5. Source"/>
            <p:cNvSpPr>
              <a:spLocks noChangeArrowheads="1"/>
            </p:cNvSpPr>
            <p:nvPr/>
          </p:nvSpPr>
          <p:spPr bwMode="auto">
            <a:xfrm>
              <a:off x="75" y="4054"/>
              <a:ext cx="4323"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03394" indent="-603394" defTabSz="886230" fontAlgn="base">
                <a:spcBef>
                  <a:spcPct val="0"/>
                </a:spcBef>
                <a:spcAft>
                  <a:spcPct val="0"/>
                </a:spcAft>
                <a:tabLst>
                  <a:tab pos="606536" algn="l"/>
                </a:tabLst>
              </a:pPr>
              <a:r>
                <a:rPr lang="ru-RU" sz="1000" dirty="0">
                  <a:solidFill>
                    <a:srgbClr val="000000"/>
                  </a:solidFill>
                </a:rPr>
                <a:t>ИСТОЧНИК: источник</a:t>
              </a:r>
            </a:p>
          </p:txBody>
        </p:sp>
      </p:grpSp>
      <p:grpSp>
        <p:nvGrpSpPr>
          <p:cNvPr id="15" name="ACET" hidden="1"/>
          <p:cNvGrpSpPr>
            <a:grpSpLocks/>
          </p:cNvGrpSpPr>
          <p:nvPr/>
        </p:nvGrpSpPr>
        <p:grpSpPr bwMode="auto">
          <a:xfrm>
            <a:off x="1605679" y="1146780"/>
            <a:ext cx="4713466" cy="521557"/>
            <a:chOff x="915" y="708"/>
            <a:chExt cx="2686" cy="32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08"/>
              <a:ext cx="2686" cy="32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2065" fontAlgn="base">
                <a:spcBef>
                  <a:spcPct val="0"/>
                </a:spcBef>
                <a:spcAft>
                  <a:spcPct val="0"/>
                </a:spcAft>
              </a:pPr>
              <a:r>
                <a:rPr lang="ru-RU" sz="1600" b="1" dirty="0">
                  <a:solidFill>
                    <a:srgbClr val="000000"/>
                  </a:solidFill>
                </a:rPr>
                <a:t>Title</a:t>
              </a:r>
            </a:p>
            <a:p>
              <a:pPr defTabSz="912065" fontAlgn="base">
                <a:spcBef>
                  <a:spcPct val="0"/>
                </a:spcBef>
                <a:spcAft>
                  <a:spcPct val="0"/>
                </a:spcAft>
              </a:pPr>
              <a:r>
                <a:rPr lang="ru-RU" sz="1600" dirty="0">
                  <a:solidFill>
                    <a:srgbClr val="808080"/>
                  </a:solidFill>
                </a:rPr>
                <a:t>Unit of measure</a:t>
              </a:r>
            </a:p>
          </p:txBody>
        </p:sp>
      </p:grpSp>
      <p:sp>
        <p:nvSpPr>
          <p:cNvPr id="20" name="SlideLogoText" hidden="1"/>
          <p:cNvSpPr>
            <a:spLocks noChangeArrowheads="1"/>
          </p:cNvSpPr>
          <p:nvPr>
            <p:custDataLst>
              <p:tags r:id="rId7"/>
            </p:custDataLst>
          </p:nvPr>
        </p:nvSpPr>
        <p:spPr bwMode="auto">
          <a:xfrm>
            <a:off x="7954338" y="6567250"/>
            <a:ext cx="1256754"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86230" fontAlgn="base">
              <a:spcBef>
                <a:spcPct val="0"/>
              </a:spcBef>
              <a:spcAft>
                <a:spcPct val="0"/>
              </a:spcAft>
            </a:pPr>
            <a:r>
              <a:rPr lang="en-US" sz="1000" dirty="0">
                <a:solidFill>
                  <a:srgbClr val="000000"/>
                </a:solidFill>
              </a:rPr>
              <a:t>McKinsey &amp; Company</a:t>
            </a:r>
          </a:p>
        </p:txBody>
      </p:sp>
      <p:sp>
        <p:nvSpPr>
          <p:cNvPr id="21" name="SlideLogoSeparator" hidden="1"/>
          <p:cNvSpPr>
            <a:spLocks noChangeArrowheads="1"/>
          </p:cNvSpPr>
          <p:nvPr>
            <p:custDataLst>
              <p:tags r:id="rId8"/>
            </p:custDataLst>
          </p:nvPr>
        </p:nvSpPr>
        <p:spPr bwMode="auto">
          <a:xfrm>
            <a:off x="9306511" y="6534351"/>
            <a:ext cx="44300" cy="186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oAutofit/>
          </a:bodyPr>
          <a:lstStyle/>
          <a:p>
            <a:pPr algn="r" defTabSz="886230" fontAlgn="base">
              <a:spcBef>
                <a:spcPct val="0"/>
              </a:spcBef>
              <a:spcAft>
                <a:spcPct val="0"/>
              </a:spcAft>
            </a:pPr>
            <a:r>
              <a:rPr lang="en-US" sz="1200" dirty="0">
                <a:solidFill>
                  <a:srgbClr val="000000"/>
                </a:solidFill>
              </a:rPr>
              <a:t>|</a:t>
            </a:r>
          </a:p>
        </p:txBody>
      </p:sp>
      <p:sp>
        <p:nvSpPr>
          <p:cNvPr id="22" name="Slide Number"/>
          <p:cNvSpPr txBox="1">
            <a:spLocks/>
          </p:cNvSpPr>
          <p:nvPr userDrawn="1"/>
        </p:nvSpPr>
        <p:spPr>
          <a:xfrm>
            <a:off x="9446254" y="6566446"/>
            <a:ext cx="230760" cy="155496"/>
          </a:xfrm>
          <a:prstGeom prst="rect">
            <a:avLst/>
          </a:prstGeom>
        </p:spPr>
        <p:txBody>
          <a:bodyPr vert="horz" wrap="none" lIns="0" tIns="0" rIns="0" bIns="0" rtlCol="0" anchor="ctr">
            <a:noAutofit/>
          </a:bodyPr>
          <a:lstStyle>
            <a:defPPr>
              <a:defRPr lang="en-US"/>
            </a:defPPr>
            <a:lvl1pPr>
              <a:defRPr sz="1000" baseline="0">
                <a:latin typeface="+mn-lt"/>
              </a:defRPr>
            </a:lvl1pPr>
          </a:lstStyle>
          <a:p>
            <a:pPr defTabSz="912065" fontAlgn="base">
              <a:spcBef>
                <a:spcPct val="0"/>
              </a:spcBef>
              <a:spcAft>
                <a:spcPct val="0"/>
              </a:spcAft>
            </a:pPr>
            <a:fld id="{42C328C1-A84F-4A39-A664-DBA00541A8C6}" type="slidenum">
              <a:rPr lang="en-US" smtClean="0">
                <a:solidFill>
                  <a:srgbClr val="000000"/>
                </a:solidFill>
              </a:rPr>
              <a:pPr defTabSz="912065"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111830531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hf hdr="0" ftr="0" dt="0"/>
  <p:txStyles>
    <p:titleStyle>
      <a:lvl1pPr algn="l" defTabSz="886230" rtl="0" eaLnBrk="1" fontAlgn="base" hangingPunct="1">
        <a:spcBef>
          <a:spcPct val="0"/>
        </a:spcBef>
        <a:spcAft>
          <a:spcPct val="0"/>
        </a:spcAft>
        <a:tabLst>
          <a:tab pos="353557" algn="l"/>
        </a:tabLst>
        <a:defRPr sz="1900" b="1">
          <a:solidFill>
            <a:schemeClr val="tx2"/>
          </a:solidFill>
          <a:latin typeface="+mj-lt"/>
          <a:ea typeface="+mj-ea"/>
          <a:cs typeface="+mj-cs"/>
        </a:defRPr>
      </a:lvl1pPr>
      <a:lvl2pPr algn="l" defTabSz="886230" rtl="0" eaLnBrk="1" fontAlgn="base" hangingPunct="1">
        <a:spcBef>
          <a:spcPct val="0"/>
        </a:spcBef>
        <a:spcAft>
          <a:spcPct val="0"/>
        </a:spcAft>
        <a:defRPr sz="1900" b="1">
          <a:solidFill>
            <a:schemeClr val="tx2"/>
          </a:solidFill>
          <a:latin typeface="Arial" charset="0"/>
        </a:defRPr>
      </a:lvl2pPr>
      <a:lvl3pPr algn="l" defTabSz="886230" rtl="0" eaLnBrk="1" fontAlgn="base" hangingPunct="1">
        <a:spcBef>
          <a:spcPct val="0"/>
        </a:spcBef>
        <a:spcAft>
          <a:spcPct val="0"/>
        </a:spcAft>
        <a:defRPr sz="1900" b="1">
          <a:solidFill>
            <a:schemeClr val="tx2"/>
          </a:solidFill>
          <a:latin typeface="Arial" charset="0"/>
        </a:defRPr>
      </a:lvl3pPr>
      <a:lvl4pPr algn="l" defTabSz="886230" rtl="0" eaLnBrk="1" fontAlgn="base" hangingPunct="1">
        <a:spcBef>
          <a:spcPct val="0"/>
        </a:spcBef>
        <a:spcAft>
          <a:spcPct val="0"/>
        </a:spcAft>
        <a:defRPr sz="1900" b="1">
          <a:solidFill>
            <a:schemeClr val="tx2"/>
          </a:solidFill>
          <a:latin typeface="Arial" charset="0"/>
        </a:defRPr>
      </a:lvl4pPr>
      <a:lvl5pPr algn="l" defTabSz="886230" rtl="0" eaLnBrk="1" fontAlgn="base" hangingPunct="1">
        <a:spcBef>
          <a:spcPct val="0"/>
        </a:spcBef>
        <a:spcAft>
          <a:spcPct val="0"/>
        </a:spcAft>
        <a:defRPr sz="1900" b="1">
          <a:solidFill>
            <a:schemeClr val="tx2"/>
          </a:solidFill>
          <a:latin typeface="Arial" charset="0"/>
        </a:defRPr>
      </a:lvl5pPr>
      <a:lvl6pPr marL="452483" algn="l" defTabSz="886230" rtl="0" eaLnBrk="1" fontAlgn="base" hangingPunct="1">
        <a:spcBef>
          <a:spcPct val="0"/>
        </a:spcBef>
        <a:spcAft>
          <a:spcPct val="0"/>
        </a:spcAft>
        <a:defRPr sz="1900" b="1">
          <a:solidFill>
            <a:schemeClr val="tx2"/>
          </a:solidFill>
          <a:latin typeface="Arial" charset="0"/>
        </a:defRPr>
      </a:lvl6pPr>
      <a:lvl7pPr marL="905080" algn="l" defTabSz="886230" rtl="0" eaLnBrk="1" fontAlgn="base" hangingPunct="1">
        <a:spcBef>
          <a:spcPct val="0"/>
        </a:spcBef>
        <a:spcAft>
          <a:spcPct val="0"/>
        </a:spcAft>
        <a:defRPr sz="1900" b="1">
          <a:solidFill>
            <a:schemeClr val="tx2"/>
          </a:solidFill>
          <a:latin typeface="Arial" charset="0"/>
        </a:defRPr>
      </a:lvl7pPr>
      <a:lvl8pPr marL="1357632" algn="l" defTabSz="886230" rtl="0" eaLnBrk="1" fontAlgn="base" hangingPunct="1">
        <a:spcBef>
          <a:spcPct val="0"/>
        </a:spcBef>
        <a:spcAft>
          <a:spcPct val="0"/>
        </a:spcAft>
        <a:defRPr sz="1900" b="1">
          <a:solidFill>
            <a:schemeClr val="tx2"/>
          </a:solidFill>
          <a:latin typeface="Arial" charset="0"/>
        </a:defRPr>
      </a:lvl8pPr>
      <a:lvl9pPr marL="1810179" algn="l" defTabSz="886230" rtl="0" eaLnBrk="1" fontAlgn="base" hangingPunct="1">
        <a:spcBef>
          <a:spcPct val="0"/>
        </a:spcBef>
        <a:spcAft>
          <a:spcPct val="0"/>
        </a:spcAft>
        <a:defRPr sz="1900" b="1">
          <a:solidFill>
            <a:schemeClr val="tx2"/>
          </a:solidFill>
          <a:latin typeface="Arial" charset="0"/>
        </a:defRPr>
      </a:lvl9pPr>
    </p:titleStyle>
    <p:bodyStyle>
      <a:lvl1pPr marL="0" indent="0" algn="l" defTabSz="886230" rtl="0" eaLnBrk="1" fontAlgn="base" hangingPunct="1">
        <a:spcBef>
          <a:spcPct val="0"/>
        </a:spcBef>
        <a:spcAft>
          <a:spcPct val="0"/>
        </a:spcAft>
        <a:buClr>
          <a:schemeClr val="tx2"/>
        </a:buClr>
        <a:defRPr sz="1600">
          <a:solidFill>
            <a:schemeClr val="tx1"/>
          </a:solidFill>
          <a:latin typeface="+mn-lt"/>
          <a:ea typeface="+mn-ea"/>
          <a:cs typeface="+mn-cs"/>
        </a:defRPr>
      </a:lvl1pPr>
      <a:lvl2pPr marL="191708" indent="-190142" algn="l" defTabSz="88623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2483" indent="-259277" algn="l" defTabSz="88623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08110" indent="-153981" algn="l" defTabSz="88623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2176" indent="-128857" algn="l" defTabSz="88623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2176" indent="-128857" algn="l" defTabSz="88623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2176" indent="-128857" algn="l" defTabSz="88623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2176" indent="-128857" algn="l" defTabSz="88623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2176" indent="-128857" algn="l" defTabSz="88623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p:bodyStyle>
    <p:otherStyle>
      <a:defPPr>
        <a:defRPr lang="en-US"/>
      </a:defPPr>
      <a:lvl1pPr marL="0" algn="l" defTabSz="905080" rtl="0" eaLnBrk="1" latinLnBrk="0" hangingPunct="1">
        <a:defRPr sz="1800" kern="1200">
          <a:solidFill>
            <a:schemeClr val="tx1"/>
          </a:solidFill>
          <a:latin typeface="+mn-lt"/>
          <a:ea typeface="+mn-ea"/>
          <a:cs typeface="+mn-cs"/>
        </a:defRPr>
      </a:lvl1pPr>
      <a:lvl2pPr marL="452483" algn="l" defTabSz="905080" rtl="0" eaLnBrk="1" latinLnBrk="0" hangingPunct="1">
        <a:defRPr sz="1800" kern="1200">
          <a:solidFill>
            <a:schemeClr val="tx1"/>
          </a:solidFill>
          <a:latin typeface="+mn-lt"/>
          <a:ea typeface="+mn-ea"/>
          <a:cs typeface="+mn-cs"/>
        </a:defRPr>
      </a:lvl2pPr>
      <a:lvl3pPr marL="905080" algn="l" defTabSz="905080" rtl="0" eaLnBrk="1" latinLnBrk="0" hangingPunct="1">
        <a:defRPr sz="1800" kern="1200">
          <a:solidFill>
            <a:schemeClr val="tx1"/>
          </a:solidFill>
          <a:latin typeface="+mn-lt"/>
          <a:ea typeface="+mn-ea"/>
          <a:cs typeface="+mn-cs"/>
        </a:defRPr>
      </a:lvl3pPr>
      <a:lvl4pPr marL="1357632" algn="l" defTabSz="905080" rtl="0" eaLnBrk="1" latinLnBrk="0" hangingPunct="1">
        <a:defRPr sz="1800" kern="1200">
          <a:solidFill>
            <a:schemeClr val="tx1"/>
          </a:solidFill>
          <a:latin typeface="+mn-lt"/>
          <a:ea typeface="+mn-ea"/>
          <a:cs typeface="+mn-cs"/>
        </a:defRPr>
      </a:lvl4pPr>
      <a:lvl5pPr marL="1810179" algn="l" defTabSz="905080" rtl="0" eaLnBrk="1" latinLnBrk="0" hangingPunct="1">
        <a:defRPr sz="1800" kern="1200">
          <a:solidFill>
            <a:schemeClr val="tx1"/>
          </a:solidFill>
          <a:latin typeface="+mn-lt"/>
          <a:ea typeface="+mn-ea"/>
          <a:cs typeface="+mn-cs"/>
        </a:defRPr>
      </a:lvl5pPr>
      <a:lvl6pPr marL="2262718" algn="l" defTabSz="905080" rtl="0" eaLnBrk="1" latinLnBrk="0" hangingPunct="1">
        <a:defRPr sz="1800" kern="1200">
          <a:solidFill>
            <a:schemeClr val="tx1"/>
          </a:solidFill>
          <a:latin typeface="+mn-lt"/>
          <a:ea typeface="+mn-ea"/>
          <a:cs typeface="+mn-cs"/>
        </a:defRPr>
      </a:lvl6pPr>
      <a:lvl7pPr marL="2715266" algn="l" defTabSz="905080" rtl="0" eaLnBrk="1" latinLnBrk="0" hangingPunct="1">
        <a:defRPr sz="1800" kern="1200">
          <a:solidFill>
            <a:schemeClr val="tx1"/>
          </a:solidFill>
          <a:latin typeface="+mn-lt"/>
          <a:ea typeface="+mn-ea"/>
          <a:cs typeface="+mn-cs"/>
        </a:defRPr>
      </a:lvl7pPr>
      <a:lvl8pPr marL="3167807" algn="l" defTabSz="905080" rtl="0" eaLnBrk="1" latinLnBrk="0" hangingPunct="1">
        <a:defRPr sz="1800" kern="1200">
          <a:solidFill>
            <a:schemeClr val="tx1"/>
          </a:solidFill>
          <a:latin typeface="+mn-lt"/>
          <a:ea typeface="+mn-ea"/>
          <a:cs typeface="+mn-cs"/>
        </a:defRPr>
      </a:lvl8pPr>
      <a:lvl9pPr marL="3620354" algn="l" defTabSz="9050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jpeg"/><Relationship Id="rId7"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6.jpe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2.jpeg"/><Relationship Id="rId7" Type="http://schemas.openxmlformats.org/officeDocument/2006/relationships/image" Target="../media/image81.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84.jpeg"/><Relationship Id="rId10" Type="http://schemas.openxmlformats.org/officeDocument/2006/relationships/image" Target="../media/image87.jpeg"/><Relationship Id="rId4" Type="http://schemas.openxmlformats.org/officeDocument/2006/relationships/image" Target="../media/image83.jpeg"/><Relationship Id="rId9" Type="http://schemas.openxmlformats.org/officeDocument/2006/relationships/image" Target="../media/image86.jpeg"/></Relationships>
</file>

<file path=ppt/slides/_rels/slide39.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1.jpeg"/><Relationship Id="rId2" Type="http://schemas.openxmlformats.org/officeDocument/2006/relationships/hyperlink" Target="http://images.yandex.ru/yandsearch?p=1&amp;text=%D0%B0%D0%B2%D1%82%D0%BE%D0%B1%D1%83%D1%81%20%D0%BF%D0%B0%D0%B7&amp;img_url=s3.ua/ab/ck_uploads/2011/11/03/autowp_ru_paz_3206-60_1.jpg&amp;pos=34&amp;rpt=simage" TargetMode="External"/><Relationship Id="rId1" Type="http://schemas.openxmlformats.org/officeDocument/2006/relationships/slideLayout" Target="../slideLayouts/slideLayout2.xml"/><Relationship Id="rId6" Type="http://schemas.openxmlformats.org/officeDocument/2006/relationships/hyperlink" Target="http://images.yandex.ru/yandsearch?text=%D0%B1%D0%B5%D0%B7%D1%80%D0%B0%D0%B7%D0%BB%D0%B8%D1%87%D0%BD%D1%8B%D0%B9%20%D1%87%D0%B5%D0%BB%D0%BE%D0%B2%D0%B5%D0%BA&amp;img_url=rozanafitriani.files.wordpress.com/2011/03/indifferent.jpg&amp;pos=0&amp;rpt=simage" TargetMode="External"/><Relationship Id="rId5" Type="http://schemas.openxmlformats.org/officeDocument/2006/relationships/image" Target="../media/image90.jpeg"/><Relationship Id="rId4" Type="http://schemas.openxmlformats.org/officeDocument/2006/relationships/image" Target="../media/image89.jpe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jpeg"/><Relationship Id="rId5" Type="http://schemas.microsoft.com/office/2007/relationships/hdphoto" Target="../media/hdphoto5.wdp"/><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images.yandex.ru/yandsearch?source=wiz&amp;fp=0&amp;img_url=http://www.galernayas.ru/uploads/posts/2012-05/1336664018_podpolno.jpg&amp;uinfo=ww-1263-wh-929-fw-0-fh-598-pd-1&amp;text=%D0%BF%D0%BE%D0%B4%D0%B4%D0%B5%D0%BB%D0%BA%D0%B0%20%D0%B4%D0%BE%D0%BA%D1%83%D0%BC%D0%B5%D0%BD%D1%82%D0%BE%D0%B2%20%D0%BA%D0%B0%D1%80%D1%82%D0%B8%D0%BD%D0%BA%D0%B8&amp;noreask=1&amp;pos=0&amp;lr=213&amp;rpt=simage"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pPr lvl="0" defTabSz="912813" fontAlgn="base">
              <a:spcBef>
                <a:spcPct val="0"/>
              </a:spcBef>
              <a:spcAft>
                <a:spcPct val="0"/>
              </a:spcAft>
            </a:pPr>
            <a:endParaRPr lang="ru-RU" altLang="ru-RU" dirty="0">
              <a:latin typeface="DIN Next W1G" charset="0"/>
              <a:ea typeface="DIN Next W1G" charset="0"/>
              <a:cs typeface="DIN Next W1G" charset="0"/>
              <a:sym typeface="Gill Sans" charset="0"/>
            </a:endParaRPr>
          </a:p>
        </p:txBody>
      </p:sp>
      <p:sp>
        <p:nvSpPr>
          <p:cNvPr id="2" name="Заголовок 1"/>
          <p:cNvSpPr>
            <a:spLocks noGrp="1"/>
          </p:cNvSpPr>
          <p:nvPr>
            <p:ph type="ctrTitle"/>
          </p:nvPr>
        </p:nvSpPr>
        <p:spPr/>
        <p:txBody>
          <a:bodyPr>
            <a:noAutofit/>
          </a:bodyPr>
          <a:lstStyle/>
          <a:p>
            <a:r>
              <a:rPr lang="ru-RU" sz="2800" b="1" dirty="0"/>
              <a:t>Методика</a:t>
            </a:r>
            <a:br>
              <a:rPr lang="ru-RU" sz="2800" b="1" dirty="0"/>
            </a:br>
            <a:r>
              <a:rPr lang="ru-RU" sz="2800" b="1" dirty="0"/>
              <a:t>выявления мошенничества</a:t>
            </a:r>
            <a:br>
              <a:rPr lang="ru-RU" sz="2800" b="1" dirty="0"/>
            </a:br>
            <a:r>
              <a:rPr lang="ru-RU" sz="2800" b="1" dirty="0"/>
              <a:t>на первоначальных стадиях оформления кредита в </a:t>
            </a:r>
            <a:r>
              <a:rPr lang="en-US" sz="2800" b="1" dirty="0"/>
              <a:t>POS-</a:t>
            </a:r>
            <a:r>
              <a:rPr lang="ru-RU" sz="2800" b="1" dirty="0"/>
              <a:t>сети</a:t>
            </a:r>
            <a:endParaRPr lang="ru-RU" altLang="ru-RU" sz="2800" dirty="0">
              <a:latin typeface="DIN Next W1G" charset="0"/>
              <a:ea typeface="DIN Next W1G" charset="0"/>
              <a:cs typeface="DIN Next W1G" charset="0"/>
              <a:sym typeface="Gill Sans" charset="0"/>
            </a:endParaRPr>
          </a:p>
        </p:txBody>
      </p:sp>
      <p:sp>
        <p:nvSpPr>
          <p:cNvPr id="4" name="Прямоугольник 3"/>
          <p:cNvSpPr/>
          <p:nvPr/>
        </p:nvSpPr>
        <p:spPr>
          <a:xfrm>
            <a:off x="560512" y="6381328"/>
            <a:ext cx="1437125" cy="307777"/>
          </a:xfrm>
          <a:prstGeom prst="rect">
            <a:avLst/>
          </a:prstGeom>
        </p:spPr>
        <p:txBody>
          <a:bodyPr wrap="none">
            <a:spAutoFit/>
          </a:bodyPr>
          <a:lstStyle/>
          <a:p>
            <a:pPr lvl="0" defTabSz="912813" fontAlgn="base">
              <a:spcBef>
                <a:spcPct val="0"/>
              </a:spcBef>
              <a:spcAft>
                <a:spcPct val="0"/>
              </a:spcAft>
            </a:pPr>
            <a:r>
              <a:rPr lang="ru-RU" altLang="ru-RU" sz="1400" dirty="0">
                <a:solidFill>
                  <a:srgbClr val="2D3696"/>
                </a:solidFill>
                <a:latin typeface="Arial" panose="020B0604020202020204" pitchFamily="34" charset="0"/>
                <a:ea typeface="DIN Next W1G" charset="0"/>
                <a:cs typeface="Arial" panose="020B0604020202020204" pitchFamily="34" charset="0"/>
                <a:sym typeface="Gill Sans" charset="0"/>
              </a:rPr>
              <a:t>Москва, 2019 г.</a:t>
            </a:r>
          </a:p>
        </p:txBody>
      </p:sp>
    </p:spTree>
    <p:extLst>
      <p:ext uri="{BB962C8B-B14F-4D97-AF65-F5344CB8AC3E}">
        <p14:creationId xmlns:p14="http://schemas.microsoft.com/office/powerpoint/2010/main" val="42525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solidFill>
                  <a:schemeClr val="tx1"/>
                </a:solidFill>
              </a:rPr>
              <a:pPr/>
              <a:t>10</a:t>
            </a:fld>
            <a:endParaRPr lang="ru-RU" dirty="0">
              <a:solidFill>
                <a:schemeClr val="tx1"/>
              </a:solidFill>
            </a:endParaRPr>
          </a:p>
        </p:txBody>
      </p:sp>
      <p:sp>
        <p:nvSpPr>
          <p:cNvPr id="4" name="Заголовок 3"/>
          <p:cNvSpPr>
            <a:spLocks noGrp="1"/>
          </p:cNvSpPr>
          <p:nvPr>
            <p:ph type="title"/>
          </p:nvPr>
        </p:nvSpPr>
        <p:spPr>
          <a:xfrm>
            <a:off x="-26353" y="346438"/>
            <a:ext cx="5267385" cy="405422"/>
          </a:xfrm>
        </p:spPr>
        <p:txBody>
          <a:bodyPr/>
          <a:lstStyle/>
          <a:p>
            <a:r>
              <a:rPr lang="ru-RU" dirty="0"/>
              <a:t>Подделка документов</a:t>
            </a:r>
          </a:p>
        </p:txBody>
      </p:sp>
      <p:sp>
        <p:nvSpPr>
          <p:cNvPr id="5" name="Прямоугольник 4"/>
          <p:cNvSpPr/>
          <p:nvPr/>
        </p:nvSpPr>
        <p:spPr>
          <a:xfrm>
            <a:off x="-26353" y="1383159"/>
            <a:ext cx="9932353" cy="923330"/>
          </a:xfrm>
          <a:prstGeom prst="rect">
            <a:avLst/>
          </a:prstGeom>
        </p:spPr>
        <p:txBody>
          <a:bodyPr wrap="square">
            <a:spAutoFit/>
          </a:bodyPr>
          <a:lstStyle/>
          <a:p>
            <a:pPr marL="285750" indent="-285750" algn="just">
              <a:buFont typeface="Wingdings" panose="05000000000000000000" pitchFamily="2" charset="2"/>
              <a:buChar char="ü"/>
            </a:pPr>
            <a:r>
              <a:rPr lang="ru-RU" dirty="0"/>
              <a:t>На оборотной стороне листа паспорта с заменённой фотокарточкой можно обнаружить </a:t>
            </a:r>
            <a:r>
              <a:rPr lang="ru-RU" dirty="0" err="1"/>
              <a:t>сморщенность</a:t>
            </a:r>
            <a:r>
              <a:rPr lang="ru-RU" dirty="0"/>
              <a:t> бумаги под фо­токарточкой, пятно или изменение цвета бумаги под воздейст­вием вещества клея.</a:t>
            </a:r>
          </a:p>
        </p:txBody>
      </p:sp>
      <p:sp>
        <p:nvSpPr>
          <p:cNvPr id="6" name="Прямоугольник 5"/>
          <p:cNvSpPr/>
          <p:nvPr/>
        </p:nvSpPr>
        <p:spPr>
          <a:xfrm>
            <a:off x="0" y="2463279"/>
            <a:ext cx="9906000" cy="3416320"/>
          </a:xfrm>
          <a:prstGeom prst="rect">
            <a:avLst/>
          </a:prstGeom>
        </p:spPr>
        <p:txBody>
          <a:bodyPr wrap="square">
            <a:spAutoFit/>
          </a:bodyPr>
          <a:lstStyle/>
          <a:p>
            <a:pPr algn="just">
              <a:lnSpc>
                <a:spcPct val="150000"/>
              </a:lnSpc>
              <a:spcAft>
                <a:spcPts val="600"/>
              </a:spcAft>
            </a:pPr>
            <a:r>
              <a:rPr lang="ru-RU" dirty="0"/>
              <a:t>В некоторых документах, не покрытых ламинирующей плёнкой, изменение содержания может осуще­ствляться не только путём подчистки с последующей допи­ской текста или его фрагментов, но также вытравливанием или смыванием записей. В результате травления на поверхности документа </a:t>
            </a:r>
            <a:r>
              <a:rPr lang="ru-RU" u="sng" dirty="0"/>
              <a:t>появляются матовые пятна, изменяется оттенок, цвет бумаги</a:t>
            </a:r>
            <a:r>
              <a:rPr lang="ru-RU" dirty="0"/>
              <a:t> (уча­сток травления может быть светлее, темнее, иметь желтова­тую окраску.) Бумага в месте травления </a:t>
            </a:r>
            <a:r>
              <a:rPr lang="ru-RU" u="sng" dirty="0"/>
              <a:t>становится шерохова­той, наблюдаются </a:t>
            </a:r>
            <a:r>
              <a:rPr lang="ru-RU" u="sng" dirty="0" err="1"/>
              <a:t>расплывы</a:t>
            </a:r>
            <a:r>
              <a:rPr lang="ru-RU" u="sng" dirty="0"/>
              <a:t> новых штрихов</a:t>
            </a:r>
            <a:r>
              <a:rPr lang="ru-RU" dirty="0"/>
              <a:t> вследствие на­рушения проклейки бумаги, </a:t>
            </a:r>
            <a:r>
              <a:rPr lang="ru-RU" u="sng" dirty="0"/>
              <a:t>появление трещин и разрывов, изменение цвета и фона документа.</a:t>
            </a:r>
          </a:p>
        </p:txBody>
      </p:sp>
    </p:spTree>
    <p:extLst>
      <p:ext uri="{BB962C8B-B14F-4D97-AF65-F5344CB8AC3E}">
        <p14:creationId xmlns:p14="http://schemas.microsoft.com/office/powerpoint/2010/main" val="1059029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438"/>
            <a:ext cx="5241032" cy="405422"/>
          </a:xfrm>
        </p:spPr>
        <p:txBody>
          <a:bodyPr>
            <a:normAutofit fontScale="90000"/>
          </a:bodyPr>
          <a:lstStyle/>
          <a:p>
            <a:r>
              <a:rPr lang="ru-RU" b="1" dirty="0"/>
              <a:t>Перед тем, как приступить к проверке установочных данных в паспорте, необходимо:</a:t>
            </a:r>
            <a:endParaRPr lang="ru-RU" dirty="0"/>
          </a:p>
        </p:txBody>
      </p:sp>
      <p:sp>
        <p:nvSpPr>
          <p:cNvPr id="4" name="Прямоугольник 3"/>
          <p:cNvSpPr/>
          <p:nvPr/>
        </p:nvSpPr>
        <p:spPr>
          <a:xfrm>
            <a:off x="6016" y="1124744"/>
            <a:ext cx="9899984" cy="2031325"/>
          </a:xfrm>
          <a:prstGeom prst="rect">
            <a:avLst/>
          </a:prstGeom>
        </p:spPr>
        <p:txBody>
          <a:bodyPr wrap="square">
            <a:spAutoFit/>
          </a:bodyPr>
          <a:lstStyle/>
          <a:p>
            <a:pPr algn="just">
              <a:buFontTx/>
              <a:buChar char="-"/>
            </a:pPr>
            <a:r>
              <a:rPr lang="ru-RU" sz="1400" dirty="0"/>
              <a:t>попросить клиента снять обложку с паспорта самому (в паспорте могут находиться денежные средства, кредитные карточки, </a:t>
            </a:r>
            <a:r>
              <a:rPr lang="ru-RU" sz="1400" u="sng" dirty="0"/>
              <a:t>обложка</a:t>
            </a:r>
            <a:r>
              <a:rPr lang="ru-RU" sz="1400" dirty="0"/>
              <a:t> </a:t>
            </a:r>
            <a:r>
              <a:rPr lang="ru-RU" sz="1400" u="sng" dirty="0"/>
              <a:t>паспорта может быть порвана</a:t>
            </a:r>
            <a:r>
              <a:rPr lang="ru-RU" sz="1400" dirty="0"/>
              <a:t>);</a:t>
            </a:r>
          </a:p>
          <a:p>
            <a:pPr algn="just">
              <a:buFontTx/>
              <a:buChar char="-"/>
            </a:pPr>
            <a:endParaRPr lang="ru-RU" sz="1400" dirty="0"/>
          </a:p>
          <a:p>
            <a:pPr algn="just">
              <a:buFontTx/>
              <a:buChar char="-"/>
            </a:pPr>
            <a:r>
              <a:rPr lang="ru-RU" sz="1400" dirty="0"/>
              <a:t>сопоставить лицо человека (потенциального клиента) с лицом человека, изображённого на фотографии в паспорте (</a:t>
            </a:r>
            <a:r>
              <a:rPr lang="ru-RU" sz="1400" u="sng" dirty="0"/>
              <a:t>муж может попытаться оформить кредит/</a:t>
            </a:r>
            <a:r>
              <a:rPr lang="ru-RU" sz="1400" u="sng" dirty="0" err="1"/>
              <a:t>займ</a:t>
            </a:r>
            <a:r>
              <a:rPr lang="ru-RU" sz="1400" u="sng" dirty="0"/>
              <a:t> на жену, третье лицо может попытаться оформить кредит/</a:t>
            </a:r>
            <a:r>
              <a:rPr lang="ru-RU" sz="1400" u="sng" dirty="0" err="1"/>
              <a:t>займ</a:t>
            </a:r>
            <a:r>
              <a:rPr lang="ru-RU" sz="1400" u="sng" dirty="0"/>
              <a:t> по найденному паспорту и т.п.</a:t>
            </a:r>
            <a:r>
              <a:rPr lang="ru-RU" sz="1400" dirty="0"/>
              <a:t>);</a:t>
            </a:r>
          </a:p>
          <a:p>
            <a:pPr algn="just">
              <a:buFontTx/>
              <a:buChar char="-"/>
            </a:pPr>
            <a:endParaRPr lang="ru-RU" sz="1400" dirty="0"/>
          </a:p>
          <a:p>
            <a:pPr algn="just">
              <a:buFontTx/>
              <a:buChar char="-"/>
            </a:pPr>
            <a:r>
              <a:rPr lang="ru-RU" sz="1400" dirty="0"/>
              <a:t>проверить наличие всех страниц в паспорте, а также проверить их целостность (</a:t>
            </a:r>
            <a:r>
              <a:rPr lang="ru-RU" sz="1400" u="sng" dirty="0"/>
              <a:t>страница может быть порвана, изрисована, испорчена, может отсутствовать её часть и т.п.</a:t>
            </a:r>
            <a:r>
              <a:rPr lang="ru-RU" sz="1400" dirty="0"/>
              <a:t>).</a:t>
            </a:r>
            <a:endParaRPr lang="en-US" sz="800" dirty="0"/>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471" y="4077072"/>
            <a:ext cx="2787005" cy="2016224"/>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6845" y="4077072"/>
            <a:ext cx="3562235" cy="2016224"/>
          </a:xfrm>
          <a:prstGeom prst="rect">
            <a:avLst/>
          </a:prstGeom>
        </p:spPr>
      </p:pic>
      <p:sp>
        <p:nvSpPr>
          <p:cNvPr id="10" name="Стрелка вниз 9"/>
          <p:cNvSpPr/>
          <p:nvPr/>
        </p:nvSpPr>
        <p:spPr>
          <a:xfrm>
            <a:off x="4350644" y="3312876"/>
            <a:ext cx="484632" cy="576064"/>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11" name="Прямоугольник 10"/>
          <p:cNvSpPr/>
          <p:nvPr/>
        </p:nvSpPr>
        <p:spPr>
          <a:xfrm>
            <a:off x="3260812" y="4077072"/>
            <a:ext cx="2664296"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ru-RU" sz="1200" dirty="0"/>
              <a:t>в случае выявления хотя бы одного из подчёркнутых примеров, необходимо  сделать вид, что вы заполняете заявку, а через 2-3 минуты сказать клиенту –  «Извините, но банк Вам отказал» либо проставить в графе «Визуальный осмотр»    соответствующий код отказа.</a:t>
            </a:r>
          </a:p>
        </p:txBody>
      </p:sp>
    </p:spTree>
    <p:extLst>
      <p:ext uri="{BB962C8B-B14F-4D97-AF65-F5344CB8AC3E}">
        <p14:creationId xmlns:p14="http://schemas.microsoft.com/office/powerpoint/2010/main" val="2105681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438"/>
            <a:ext cx="5241032" cy="405422"/>
          </a:xfrm>
        </p:spPr>
        <p:txBody>
          <a:bodyPr>
            <a:normAutofit/>
          </a:bodyPr>
          <a:lstStyle/>
          <a:p>
            <a:r>
              <a:rPr lang="ru-RU" dirty="0"/>
              <a:t>Паспорт гражданина РФ</a:t>
            </a:r>
          </a:p>
        </p:txBody>
      </p:sp>
      <p:sp>
        <p:nvSpPr>
          <p:cNvPr id="3" name="Rectangle 1"/>
          <p:cNvSpPr>
            <a:spLocks noChangeArrowheads="1"/>
          </p:cNvSpPr>
          <p:nvPr/>
        </p:nvSpPr>
        <p:spPr bwMode="auto">
          <a:xfrm>
            <a:off x="4232" y="1146731"/>
            <a:ext cx="99060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a:ln>
                  <a:noFill/>
                </a:ln>
                <a:solidFill>
                  <a:schemeClr val="tx1"/>
                </a:solidFill>
                <a:effectLst/>
                <a:latin typeface="NTTierce"/>
                <a:ea typeface="Times New Roman" pitchFamily="18" charset="0"/>
                <a:cs typeface="Times New Roman" pitchFamily="18" charset="0"/>
              </a:rPr>
              <a:t>В настоящее время в России действительны паспорта  образца 1997 года и </a:t>
            </a:r>
            <a:r>
              <a:rPr kumimoji="0" lang="ru-RU" sz="1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образца </a:t>
            </a:r>
            <a:r>
              <a:rPr kumimoji="0" lang="ru-RU" sz="1200" b="0" i="0" u="none" strike="noStrike" cap="none" normalizeH="0" baseline="0" dirty="0">
                <a:ln>
                  <a:noFill/>
                </a:ln>
                <a:solidFill>
                  <a:schemeClr val="tx1"/>
                </a:solidFill>
                <a:effectLst/>
                <a:latin typeface="NTTierce"/>
                <a:ea typeface="Times New Roman" pitchFamily="18" charset="0"/>
                <a:cs typeface="Times New Roman" pitchFamily="18" charset="0"/>
              </a:rPr>
              <a:t>2007 года.</a:t>
            </a:r>
            <a:r>
              <a:rPr kumimoji="0" lang="ru-RU" sz="1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О годе выпуска бланка свидетельствуют выходные типографские сведения на последней странице паспорта.</a:t>
            </a:r>
            <a:r>
              <a:rPr kumimoji="0" lang="ru-RU" sz="1200" b="0" i="0" u="none" strike="noStrike" cap="none" normalizeH="0" baseline="0" dirty="0">
                <a:ln>
                  <a:noFill/>
                </a:ln>
                <a:solidFill>
                  <a:schemeClr val="tx1"/>
                </a:solidFill>
                <a:effectLst/>
                <a:latin typeface="NTTierce"/>
                <a:ea typeface="Times New Roman" pitchFamily="18" charset="0"/>
                <a:cs typeface="Times New Roman" pitchFamily="18" charset="0"/>
              </a:rPr>
              <a:t> </a:t>
            </a:r>
            <a:endParaRPr kumimoji="0" lang="ru-RU" sz="12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a:ln>
                  <a:noFill/>
                </a:ln>
                <a:solidFill>
                  <a:schemeClr val="tx1"/>
                </a:solidFill>
                <a:effectLst/>
                <a:latin typeface="NTTierce"/>
                <a:ea typeface="Times New Roman" pitchFamily="18" charset="0"/>
                <a:cs typeface="Times New Roman" pitchFamily="18" charset="0"/>
              </a:rPr>
              <a:t>Паспорт</a:t>
            </a:r>
            <a:r>
              <a:rPr kumimoji="0" lang="ru-RU" sz="1200" b="0" i="0" u="none" strike="noStrike" cap="none" normalizeH="0" baseline="0" dirty="0">
                <a:ln>
                  <a:noFill/>
                </a:ln>
                <a:solidFill>
                  <a:schemeClr val="tx1"/>
                </a:solidFill>
                <a:effectLst/>
                <a:latin typeface="NTTierce"/>
                <a:ea typeface="Times New Roman" pitchFamily="18" charset="0"/>
                <a:cs typeface="Times New Roman" pitchFamily="18" charset="0"/>
              </a:rPr>
              <a:t> представляет собой блок-книжку  размером 88х125мм, содержит 20 страниц, из них 14 страниц имеют нумерацию. Бланк паспорта сшит по всей длине изгиба двухцветной нитью с пунктирным свечением в ультрафиолетовом излучении. </a:t>
            </a:r>
          </a:p>
          <a:p>
            <a:pPr marL="0" marR="0" lvl="0" indent="0" algn="just" defTabSz="914400" rtl="0" eaLnBrk="0" fontAlgn="base" latinLnBrk="0" hangingPunct="0">
              <a:lnSpc>
                <a:spcPct val="100000"/>
              </a:lnSpc>
              <a:spcBef>
                <a:spcPct val="0"/>
              </a:spcBef>
              <a:spcAft>
                <a:spcPct val="0"/>
              </a:spcAft>
              <a:buClrTx/>
              <a:buSzTx/>
              <a:buFontTx/>
              <a:buNone/>
              <a:tabLst/>
            </a:pPr>
            <a:r>
              <a:rPr lang="ru-RU" sz="1200" dirty="0">
                <a:solidFill>
                  <a:srgbClr val="000000"/>
                </a:solidFill>
                <a:latin typeface="Arial" pitchFamily="34" charset="0"/>
                <a:ea typeface="Times New Roman" pitchFamily="18" charset="0"/>
                <a:cs typeface="Arial" pitchFamily="34" charset="0"/>
              </a:rPr>
              <a:t>Страница 2  предназначена для внесения наименования и кода структурного подразделения выдавшего паспорт, даты выдачи,  а также подписи  должностного лица и владельца паспорта.</a:t>
            </a:r>
            <a:endParaRPr lang="ru-RU" sz="1200" dirty="0">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a:ln>
                  <a:noFill/>
                </a:ln>
                <a:solidFill>
                  <a:schemeClr val="tx1"/>
                </a:solidFill>
                <a:effectLst/>
                <a:latin typeface="NTTierce"/>
                <a:ea typeface="Times New Roman" pitchFamily="18" charset="0"/>
                <a:cs typeface="Times New Roman" pitchFamily="18" charset="0"/>
              </a:rPr>
              <a:t>Линии строк на  2-й и 3-й страни­цах выполнены в виде  микротекста, содержание которого в основном соответствует названию строки. Текст читается с помощью 4-кратной лупы.</a:t>
            </a:r>
          </a:p>
          <a:p>
            <a:pPr lvl="0" indent="255588" algn="just" eaLnBrk="0" fontAlgn="base" hangingPunct="0">
              <a:spcBef>
                <a:spcPct val="0"/>
              </a:spcBef>
              <a:spcAft>
                <a:spcPct val="0"/>
              </a:spcAft>
            </a:pPr>
            <a:r>
              <a:rPr kumimoji="0" lang="ru-RU" sz="1200" b="0" i="0" u="none" strike="noStrike" cap="none" normalizeH="0" baseline="0" dirty="0">
                <a:ln>
                  <a:noFill/>
                </a:ln>
                <a:solidFill>
                  <a:schemeClr val="tx1"/>
                </a:solidFill>
                <a:effectLst/>
                <a:latin typeface="NTTierce"/>
                <a:ea typeface="Times New Roman" pitchFamily="18" charset="0"/>
                <a:cs typeface="Times New Roman" pitchFamily="18" charset="0"/>
              </a:rPr>
              <a:t> </a:t>
            </a:r>
            <a:r>
              <a:rPr lang="ru-RU" sz="1200" dirty="0">
                <a:solidFill>
                  <a:srgbClr val="000000"/>
                </a:solidFill>
                <a:latin typeface="Arial" pitchFamily="34" charset="0"/>
                <a:ea typeface="Times New Roman" pitchFamily="18" charset="0"/>
                <a:cs typeface="Arial" pitchFamily="34" charset="0"/>
              </a:rPr>
              <a:t>Страница 3 предназначена для внесения «Фамилии», «Имени» и «Отчества» и  </a:t>
            </a:r>
            <a:endParaRPr lang="ru-RU" sz="1200" dirty="0">
              <a:latin typeface="Arial" pitchFamily="34" charset="0"/>
              <a:cs typeface="Arial" pitchFamily="34" charset="0"/>
            </a:endParaRPr>
          </a:p>
          <a:p>
            <a:pPr lvl="0" indent="255588" algn="just" eaLnBrk="0" fontAlgn="base" hangingPunct="0">
              <a:spcBef>
                <a:spcPct val="0"/>
              </a:spcBef>
              <a:spcAft>
                <a:spcPct val="0"/>
              </a:spcAft>
            </a:pPr>
            <a:r>
              <a:rPr lang="ru-RU" sz="1200" dirty="0">
                <a:solidFill>
                  <a:srgbClr val="000000"/>
                </a:solidFill>
                <a:latin typeface="Arial" pitchFamily="34" charset="0"/>
                <a:ea typeface="Times New Roman" pitchFamily="18" charset="0"/>
                <a:cs typeface="Arial" pitchFamily="34" charset="0"/>
              </a:rPr>
              <a:t>наклеивания фотографии владельца паспорта. Фотография  размером 35 х 45 мм в черно-белом или цветном исполнении с четким изображением лица строго в анфас без головного убора.</a:t>
            </a:r>
            <a:endParaRPr lang="ru-RU" sz="1200" dirty="0">
              <a:latin typeface="Arial" pitchFamily="34" charset="0"/>
              <a:cs typeface="Arial" pitchFamily="34" charset="0"/>
            </a:endParaRPr>
          </a:p>
          <a:p>
            <a:pPr lvl="0" indent="255588" algn="just" eaLnBrk="0" fontAlgn="base" hangingPunct="0">
              <a:spcBef>
                <a:spcPct val="0"/>
              </a:spcBef>
              <a:spcAft>
                <a:spcPct val="0"/>
              </a:spcAft>
            </a:pPr>
            <a:r>
              <a:rPr lang="ru-RU" sz="1200" dirty="0">
                <a:latin typeface="Arial" pitchFamily="34" charset="0"/>
                <a:ea typeface="Times New Roman" pitchFamily="18" charset="0"/>
                <a:cs typeface="Arial" pitchFamily="34" charset="0"/>
              </a:rPr>
              <a:t>Допускается фотография в головном уборе, не скрывающем овал лица, гражданам, религиозные убеждения которых не позволяют показываться перед посторонними лицами без головных уборов</a:t>
            </a:r>
            <a:endParaRPr lang="ru-RU" sz="1200" dirty="0">
              <a:latin typeface="Arial" pitchFamily="34" charset="0"/>
              <a:cs typeface="Arial" pitchFamily="34" charset="0"/>
            </a:endParaRPr>
          </a:p>
          <a:p>
            <a:pPr lvl="0" indent="255588" algn="just" eaLnBrk="0" fontAlgn="base" hangingPunct="0">
              <a:spcBef>
                <a:spcPct val="0"/>
              </a:spcBef>
              <a:spcAft>
                <a:spcPct val="0"/>
              </a:spcAft>
            </a:pPr>
            <a:r>
              <a:rPr lang="ru-RU" sz="1200" dirty="0">
                <a:solidFill>
                  <a:srgbClr val="000000"/>
                </a:solidFill>
                <a:latin typeface="Arial" pitchFamily="34" charset="0"/>
                <a:ea typeface="Times New Roman" pitchFamily="18" charset="0"/>
                <a:cs typeface="Arial" pitchFamily="34" charset="0"/>
              </a:rPr>
              <a:t>Страницы с 5-й по 12-ю, </a:t>
            </a:r>
            <a:r>
              <a:rPr lang="ru-RU" sz="1200" u="sng" dirty="0">
                <a:solidFill>
                  <a:srgbClr val="000000"/>
                </a:solidFill>
                <a:latin typeface="Arial" pitchFamily="34" charset="0"/>
                <a:ea typeface="Times New Roman" pitchFamily="18" charset="0"/>
                <a:cs typeface="Arial" pitchFamily="34" charset="0"/>
              </a:rPr>
              <a:t>раздел </a:t>
            </a:r>
            <a:r>
              <a:rPr lang="ru-RU" sz="1200" b="1" u="sng" dirty="0">
                <a:solidFill>
                  <a:srgbClr val="000000"/>
                </a:solidFill>
                <a:latin typeface="Arial" pitchFamily="34" charset="0"/>
                <a:ea typeface="Times New Roman" pitchFamily="18" charset="0"/>
                <a:cs typeface="Arial" pitchFamily="34" charset="0"/>
              </a:rPr>
              <a:t>«Место жительства»:</a:t>
            </a:r>
            <a:r>
              <a:rPr lang="ru-RU" sz="1200" dirty="0">
                <a:solidFill>
                  <a:srgbClr val="000000"/>
                </a:solidFill>
                <a:latin typeface="Arial" pitchFamily="34" charset="0"/>
                <a:ea typeface="Times New Roman" pitchFamily="18" charset="0"/>
                <a:cs typeface="Arial" pitchFamily="34" charset="0"/>
              </a:rPr>
              <a:t>  пред­назначен для отметок о регистрации гражданина и снятия его с регистра­ционного учета по месту жительства.</a:t>
            </a:r>
            <a:endParaRPr lang="ru-RU" sz="1200" dirty="0">
              <a:latin typeface="Arial" pitchFamily="34" charset="0"/>
              <a:cs typeface="Arial" pitchFamily="34" charset="0"/>
            </a:endParaRPr>
          </a:p>
          <a:p>
            <a:pPr lvl="0" indent="255588" algn="just" eaLnBrk="0" fontAlgn="base" hangingPunct="0">
              <a:spcBef>
                <a:spcPct val="0"/>
              </a:spcBef>
              <a:spcAft>
                <a:spcPct val="0"/>
              </a:spcAft>
            </a:pPr>
            <a:r>
              <a:rPr lang="ru-RU" sz="1200" dirty="0">
                <a:solidFill>
                  <a:srgbClr val="000000"/>
                </a:solidFill>
                <a:latin typeface="Arial" pitchFamily="34" charset="0"/>
                <a:ea typeface="Times New Roman" pitchFamily="18" charset="0"/>
                <a:cs typeface="Arial" pitchFamily="34" charset="0"/>
              </a:rPr>
              <a:t>Страница 13, </a:t>
            </a:r>
            <a:r>
              <a:rPr lang="ru-RU" sz="1200" u="sng" dirty="0">
                <a:solidFill>
                  <a:srgbClr val="000000"/>
                </a:solidFill>
                <a:latin typeface="Arial" pitchFamily="34" charset="0"/>
                <a:ea typeface="Times New Roman" pitchFamily="18" charset="0"/>
                <a:cs typeface="Arial" pitchFamily="34" charset="0"/>
              </a:rPr>
              <a:t>раздел </a:t>
            </a:r>
            <a:r>
              <a:rPr lang="ru-RU" sz="1200" b="1" u="sng" dirty="0">
                <a:solidFill>
                  <a:srgbClr val="000000"/>
                </a:solidFill>
                <a:latin typeface="Arial" pitchFamily="34" charset="0"/>
                <a:ea typeface="Times New Roman" pitchFamily="18" charset="0"/>
                <a:cs typeface="Arial" pitchFamily="34" charset="0"/>
              </a:rPr>
              <a:t>«Воинская обязанность»:</a:t>
            </a:r>
            <a:r>
              <a:rPr lang="ru-RU" sz="1200" dirty="0">
                <a:solidFill>
                  <a:srgbClr val="000000"/>
                </a:solidFill>
                <a:latin typeface="Arial" pitchFamily="34" charset="0"/>
                <a:ea typeface="Times New Roman" pitchFamily="18" charset="0"/>
                <a:cs typeface="Arial" pitchFamily="34" charset="0"/>
              </a:rPr>
              <a:t> предназначен для внесения сведений о воинской обязанности. </a:t>
            </a:r>
            <a:endParaRPr lang="ru-RU" sz="1200" dirty="0">
              <a:latin typeface="Arial" pitchFamily="34" charset="0"/>
              <a:cs typeface="Arial" pitchFamily="34" charset="0"/>
            </a:endParaRPr>
          </a:p>
          <a:p>
            <a:pPr lvl="0" indent="255588" algn="just" eaLnBrk="0" fontAlgn="base" hangingPunct="0">
              <a:spcBef>
                <a:spcPct val="0"/>
              </a:spcBef>
              <a:spcAft>
                <a:spcPct val="0"/>
              </a:spcAft>
            </a:pPr>
            <a:r>
              <a:rPr lang="ru-RU" sz="1200" dirty="0">
                <a:solidFill>
                  <a:srgbClr val="000000"/>
                </a:solidFill>
                <a:latin typeface="Arial" pitchFamily="34" charset="0"/>
                <a:ea typeface="Times New Roman" pitchFamily="18" charset="0"/>
                <a:cs typeface="Arial" pitchFamily="34" charset="0"/>
              </a:rPr>
              <a:t>Страницы 14,15  </a:t>
            </a:r>
            <a:r>
              <a:rPr lang="ru-RU" sz="1200" u="sng" dirty="0">
                <a:solidFill>
                  <a:srgbClr val="000000"/>
                </a:solidFill>
                <a:latin typeface="Arial" pitchFamily="34" charset="0"/>
                <a:ea typeface="Times New Roman" pitchFamily="18" charset="0"/>
                <a:cs typeface="Arial" pitchFamily="34" charset="0"/>
              </a:rPr>
              <a:t>раздел </a:t>
            </a:r>
            <a:r>
              <a:rPr lang="ru-RU" sz="1200" b="1" u="sng" dirty="0">
                <a:solidFill>
                  <a:srgbClr val="000000"/>
                </a:solidFill>
                <a:latin typeface="Arial" pitchFamily="34" charset="0"/>
                <a:ea typeface="Times New Roman" pitchFamily="18" charset="0"/>
                <a:cs typeface="Arial" pitchFamily="34" charset="0"/>
              </a:rPr>
              <a:t>«Семейное положение»: </a:t>
            </a:r>
            <a:r>
              <a:rPr lang="ru-RU" sz="1200" dirty="0">
                <a:solidFill>
                  <a:srgbClr val="000000"/>
                </a:solidFill>
                <a:latin typeface="Arial" pitchFamily="34" charset="0"/>
                <a:ea typeface="Times New Roman" pitchFamily="18" charset="0"/>
                <a:cs typeface="Arial" pitchFamily="34" charset="0"/>
              </a:rPr>
              <a:t> предназначен для отметок о регистрации и расторжении брака.</a:t>
            </a:r>
            <a:endParaRPr lang="ru-RU" sz="1200" dirty="0">
              <a:latin typeface="Arial" pitchFamily="34" charset="0"/>
              <a:cs typeface="Arial" pitchFamily="34" charset="0"/>
            </a:endParaRPr>
          </a:p>
          <a:p>
            <a:pPr lvl="0" indent="255588" algn="just" eaLnBrk="0" fontAlgn="base" hangingPunct="0">
              <a:spcBef>
                <a:spcPct val="0"/>
              </a:spcBef>
              <a:spcAft>
                <a:spcPct val="0"/>
              </a:spcAft>
            </a:pPr>
            <a:r>
              <a:rPr lang="ru-RU" sz="1200" dirty="0">
                <a:solidFill>
                  <a:srgbClr val="000000"/>
                </a:solidFill>
                <a:latin typeface="Arial" pitchFamily="34" charset="0"/>
                <a:ea typeface="Times New Roman" pitchFamily="18" charset="0"/>
                <a:cs typeface="Arial" pitchFamily="34" charset="0"/>
              </a:rPr>
              <a:t>Страницы 16, 17 </a:t>
            </a:r>
            <a:r>
              <a:rPr lang="ru-RU" sz="1200" u="sng" dirty="0">
                <a:solidFill>
                  <a:srgbClr val="000000"/>
                </a:solidFill>
                <a:latin typeface="Arial" pitchFamily="34" charset="0"/>
                <a:ea typeface="Times New Roman" pitchFamily="18" charset="0"/>
                <a:cs typeface="Arial" pitchFamily="34" charset="0"/>
              </a:rPr>
              <a:t>раздел </a:t>
            </a:r>
            <a:r>
              <a:rPr lang="ru-RU" sz="1200" b="1" u="sng" dirty="0">
                <a:solidFill>
                  <a:srgbClr val="000000"/>
                </a:solidFill>
                <a:latin typeface="Arial" pitchFamily="34" charset="0"/>
                <a:ea typeface="Times New Roman" pitchFamily="18" charset="0"/>
                <a:cs typeface="Arial" pitchFamily="34" charset="0"/>
              </a:rPr>
              <a:t>«Дети»</a:t>
            </a:r>
            <a:r>
              <a:rPr lang="ru-RU" sz="1200" dirty="0">
                <a:solidFill>
                  <a:srgbClr val="000000"/>
                </a:solidFill>
                <a:latin typeface="Arial" pitchFamily="34" charset="0"/>
                <a:ea typeface="Times New Roman" pitchFamily="18" charset="0"/>
                <a:cs typeface="Arial" pitchFamily="34" charset="0"/>
              </a:rPr>
              <a:t>:  предназначены  для внесения сведений о детях.</a:t>
            </a:r>
            <a:endParaRPr lang="ru-RU" sz="1200" dirty="0">
              <a:latin typeface="Arial" pitchFamily="34" charset="0"/>
              <a:cs typeface="Arial" pitchFamily="34" charset="0"/>
            </a:endParaRPr>
          </a:p>
          <a:p>
            <a:pPr lvl="0" indent="255588" algn="just" eaLnBrk="0" fontAlgn="base" hangingPunct="0">
              <a:spcBef>
                <a:spcPct val="0"/>
              </a:spcBef>
              <a:spcAft>
                <a:spcPct val="0"/>
              </a:spcAft>
            </a:pPr>
            <a:r>
              <a:rPr lang="ru-RU" sz="1200" dirty="0">
                <a:solidFill>
                  <a:srgbClr val="000000"/>
                </a:solidFill>
                <a:latin typeface="Arial" pitchFamily="34" charset="0"/>
                <a:ea typeface="Times New Roman" pitchFamily="18" charset="0"/>
                <a:cs typeface="Arial" pitchFamily="34" charset="0"/>
              </a:rPr>
              <a:t>Страница  18  предназначена для  внесения  сведений о группе крови и резус-факторе владельца паспорта.</a:t>
            </a:r>
            <a:endParaRPr lang="ru-RU" sz="1200" dirty="0">
              <a:latin typeface="Arial" pitchFamily="34" charset="0"/>
              <a:cs typeface="Arial" pitchFamily="34" charset="0"/>
            </a:endParaRPr>
          </a:p>
          <a:p>
            <a:pPr lvl="0" indent="255588" algn="just" eaLnBrk="0" fontAlgn="base" hangingPunct="0">
              <a:spcBef>
                <a:spcPct val="0"/>
              </a:spcBef>
              <a:spcAft>
                <a:spcPct val="0"/>
              </a:spcAft>
            </a:pPr>
            <a:r>
              <a:rPr lang="ru-RU" sz="1200" dirty="0">
                <a:solidFill>
                  <a:srgbClr val="000000"/>
                </a:solidFill>
                <a:latin typeface="Arial" pitchFamily="34" charset="0"/>
                <a:ea typeface="Times New Roman" pitchFamily="18" charset="0"/>
                <a:cs typeface="Arial" pitchFamily="34" charset="0"/>
              </a:rPr>
              <a:t>Страница  19  предназначена для внесения отметок о ранее выданных основных документах.  </a:t>
            </a:r>
            <a:endParaRPr kumimoji="0" lang="ru-RU" sz="1200" b="0" i="0" u="none" strike="noStrike" cap="none" normalizeH="0" baseline="0" dirty="0">
              <a:ln>
                <a:noFill/>
              </a:ln>
              <a:solidFill>
                <a:schemeClr val="tx1"/>
              </a:solidFill>
              <a:effectLst/>
              <a:latin typeface="Arial" pitchFamily="34" charset="0"/>
              <a:cs typeface="Arial" pitchFamily="34" charset="0"/>
            </a:endParaRPr>
          </a:p>
        </p:txBody>
      </p:sp>
      <p:pic>
        <p:nvPicPr>
          <p:cNvPr id="25" name="Рисунок 24"/>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105128" y="33700"/>
            <a:ext cx="1353172" cy="1020698"/>
          </a:xfrm>
          <a:prstGeom prst="rect">
            <a:avLst/>
          </a:prstGeom>
        </p:spPr>
      </p:pic>
    </p:spTree>
    <p:extLst>
      <p:ext uri="{BB962C8B-B14F-4D97-AF65-F5344CB8AC3E}">
        <p14:creationId xmlns:p14="http://schemas.microsoft.com/office/powerpoint/2010/main" val="273704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66" y="346438"/>
            <a:ext cx="5232666" cy="405422"/>
          </a:xfrm>
        </p:spPr>
        <p:txBody>
          <a:bodyPr/>
          <a:lstStyle/>
          <a:p>
            <a:r>
              <a:rPr lang="ru-RU" dirty="0"/>
              <a:t>Проверка Паспорт гражданина РФ.</a:t>
            </a:r>
          </a:p>
        </p:txBody>
      </p:sp>
      <p:pic>
        <p:nvPicPr>
          <p:cNvPr id="3" name="Picture 2" descr="сканирование0013П"/>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0440" y="3701936"/>
            <a:ext cx="1211170" cy="116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Оттиск печати У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0607" y="3701936"/>
            <a:ext cx="121117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l="17888" r="18879" b="50000"/>
          <a:stretch/>
        </p:blipFill>
        <p:spPr>
          <a:xfrm>
            <a:off x="188413" y="5002787"/>
            <a:ext cx="2276028" cy="1646534"/>
          </a:xfrm>
          <a:prstGeom prst="rect">
            <a:avLst/>
          </a:prstGeom>
        </p:spPr>
      </p:pic>
      <p:sp>
        <p:nvSpPr>
          <p:cNvPr id="7" name="TextBox 6"/>
          <p:cNvSpPr txBox="1"/>
          <p:nvPr/>
        </p:nvSpPr>
        <p:spPr>
          <a:xfrm>
            <a:off x="1251144" y="6274827"/>
            <a:ext cx="1191673" cy="369332"/>
          </a:xfrm>
          <a:prstGeom prst="rect">
            <a:avLst/>
          </a:prstGeom>
          <a:noFill/>
        </p:spPr>
        <p:txBody>
          <a:bodyPr wrap="none" rtlCol="0">
            <a:spAutoFit/>
          </a:bodyPr>
          <a:lstStyle/>
          <a:p>
            <a:r>
              <a:rPr lang="ru-RU" dirty="0">
                <a:solidFill>
                  <a:srgbClr val="FF0000"/>
                </a:solidFill>
              </a:rPr>
              <a:t>подделка</a:t>
            </a:r>
          </a:p>
        </p:txBody>
      </p:sp>
      <p:sp>
        <p:nvSpPr>
          <p:cNvPr id="8" name="Овал 7"/>
          <p:cNvSpPr/>
          <p:nvPr/>
        </p:nvSpPr>
        <p:spPr>
          <a:xfrm>
            <a:off x="476445" y="5596182"/>
            <a:ext cx="648072" cy="1718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9" name="Прямая со стрелкой 8"/>
          <p:cNvCxnSpPr>
            <a:stCxn id="8" idx="4"/>
          </p:cNvCxnSpPr>
          <p:nvPr/>
        </p:nvCxnSpPr>
        <p:spPr>
          <a:xfrm>
            <a:off x="800481" y="5767996"/>
            <a:ext cx="324036" cy="36004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Объект 6"/>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47458"/>
          <a:stretch/>
        </p:blipFill>
        <p:spPr>
          <a:xfrm>
            <a:off x="7605237" y="4904485"/>
            <a:ext cx="2285483" cy="1754254"/>
          </a:xfrm>
        </p:spPr>
      </p:pic>
      <p:sp>
        <p:nvSpPr>
          <p:cNvPr id="11" name="Овал 10"/>
          <p:cNvSpPr/>
          <p:nvPr/>
        </p:nvSpPr>
        <p:spPr>
          <a:xfrm>
            <a:off x="7929273" y="5576768"/>
            <a:ext cx="648072" cy="1718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2" name="Прямая со стрелкой 11"/>
          <p:cNvCxnSpPr>
            <a:stCxn id="11" idx="4"/>
          </p:cNvCxnSpPr>
          <p:nvPr/>
        </p:nvCxnSpPr>
        <p:spPr>
          <a:xfrm>
            <a:off x="8253309" y="5748582"/>
            <a:ext cx="324036" cy="36004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047944" y="6266036"/>
            <a:ext cx="818494" cy="369332"/>
          </a:xfrm>
          <a:prstGeom prst="rect">
            <a:avLst/>
          </a:prstGeom>
          <a:noFill/>
        </p:spPr>
        <p:txBody>
          <a:bodyPr wrap="none" rtlCol="0">
            <a:spAutoFit/>
          </a:bodyPr>
          <a:lstStyle/>
          <a:p>
            <a:r>
              <a:rPr lang="ru-RU" dirty="0">
                <a:solidFill>
                  <a:srgbClr val="00B050"/>
                </a:solidFill>
              </a:rPr>
              <a:t>верно</a:t>
            </a:r>
          </a:p>
        </p:txBody>
      </p:sp>
      <p:sp>
        <p:nvSpPr>
          <p:cNvPr id="14" name="Прямоугольник 13"/>
          <p:cNvSpPr/>
          <p:nvPr/>
        </p:nvSpPr>
        <p:spPr>
          <a:xfrm>
            <a:off x="2565249" y="5420479"/>
            <a:ext cx="4953000" cy="523220"/>
          </a:xfrm>
          <a:prstGeom prst="rect">
            <a:avLst/>
          </a:prstGeom>
        </p:spPr>
        <p:style>
          <a:lnRef idx="3">
            <a:schemeClr val="lt1"/>
          </a:lnRef>
          <a:fillRef idx="1">
            <a:schemeClr val="accent5"/>
          </a:fillRef>
          <a:effectRef idx="1">
            <a:schemeClr val="accent5"/>
          </a:effectRef>
          <a:fontRef idx="minor">
            <a:schemeClr val="lt1"/>
          </a:fontRef>
        </p:style>
        <p:txBody>
          <a:bodyPr>
            <a:spAutoFit/>
          </a:bodyPr>
          <a:lstStyle/>
          <a:p>
            <a:pPr algn="ctr"/>
            <a:r>
              <a:rPr lang="ru-RU" sz="1400" dirty="0"/>
              <a:t>Также, код подразделения на печати должен совпадать с кодом подразделения указанном в бланке.</a:t>
            </a:r>
          </a:p>
        </p:txBody>
      </p:sp>
      <p:sp>
        <p:nvSpPr>
          <p:cNvPr id="15" name="Прямоугольник 14"/>
          <p:cNvSpPr/>
          <p:nvPr/>
        </p:nvSpPr>
        <p:spPr>
          <a:xfrm>
            <a:off x="8366" y="3645024"/>
            <a:ext cx="7061586" cy="1107996"/>
          </a:xfrm>
          <a:prstGeom prst="rect">
            <a:avLst/>
          </a:prstGeom>
        </p:spPr>
        <p:txBody>
          <a:bodyPr wrap="square">
            <a:spAutoFit/>
          </a:bodyPr>
          <a:lstStyle/>
          <a:p>
            <a:pPr lvl="0" algn="just" eaLnBrk="0" fontAlgn="base" hangingPunct="0">
              <a:spcBef>
                <a:spcPct val="0"/>
              </a:spcBef>
              <a:spcAft>
                <a:spcPct val="0"/>
              </a:spcAft>
            </a:pPr>
            <a:r>
              <a:rPr lang="ru-RU" sz="1100" dirty="0">
                <a:latin typeface="NTTierce"/>
                <a:ea typeface="Times New Roman" pitchFamily="18" charset="0"/>
                <a:cs typeface="Times New Roman" pitchFamily="18" charset="0"/>
              </a:rPr>
              <a:t>Оттиск круглой, гербовой печати диаметром 31 мм.</a:t>
            </a:r>
            <a:endParaRPr lang="ru-RU" sz="1100" dirty="0">
              <a:latin typeface="Arial" pitchFamily="34" charset="0"/>
              <a:cs typeface="Arial" pitchFamily="34" charset="0"/>
            </a:endParaRPr>
          </a:p>
          <a:p>
            <a:pPr lvl="0" algn="just" eaLnBrk="0" fontAlgn="base" hangingPunct="0">
              <a:spcBef>
                <a:spcPct val="0"/>
              </a:spcBef>
              <a:spcAft>
                <a:spcPct val="0"/>
              </a:spcAft>
            </a:pPr>
            <a:r>
              <a:rPr lang="ru-RU" sz="1100" dirty="0">
                <a:latin typeface="NTTierce"/>
                <a:ea typeface="Times New Roman" pitchFamily="18" charset="0"/>
                <a:cs typeface="Times New Roman" pitchFamily="18" charset="0"/>
              </a:rPr>
              <a:t>В паспорте образца 1997г печать наносилась красителем черного цвета, в  паспорте образца 2007г печать наносится красителем красного цвета.</a:t>
            </a:r>
          </a:p>
          <a:p>
            <a:pPr lvl="0" algn="just" eaLnBrk="0" fontAlgn="base" hangingPunct="0">
              <a:spcBef>
                <a:spcPct val="0"/>
              </a:spcBef>
              <a:spcAft>
                <a:spcPct val="0"/>
              </a:spcAft>
            </a:pPr>
            <a:r>
              <a:rPr lang="ru-RU" sz="1100" dirty="0"/>
              <a:t>Все изображение печати условно разделено на 4 части – внешнее кольцо, среднее кольцо, внутреннее кольцо и центральная часть, в которых отображено: название государства, подразделение и код подразделения выдавшего документ, статус документа и изображение государственного герба.</a:t>
            </a:r>
            <a:endParaRPr lang="ru-RU" sz="1100" dirty="0">
              <a:latin typeface="Arial" pitchFamily="34" charset="0"/>
              <a:cs typeface="Arial" pitchFamily="34" charset="0"/>
            </a:endParaRPr>
          </a:p>
        </p:txBody>
      </p:sp>
      <p:sp>
        <p:nvSpPr>
          <p:cNvPr id="16" name="Прямоугольник 15"/>
          <p:cNvSpPr/>
          <p:nvPr/>
        </p:nvSpPr>
        <p:spPr>
          <a:xfrm>
            <a:off x="8366" y="1052736"/>
            <a:ext cx="9897634" cy="938719"/>
          </a:xfrm>
          <a:prstGeom prst="rect">
            <a:avLst/>
          </a:prstGeom>
        </p:spPr>
        <p:txBody>
          <a:bodyPr wrap="square">
            <a:spAutoFit/>
          </a:bodyPr>
          <a:lstStyle/>
          <a:p>
            <a:r>
              <a:rPr lang="ru-RU" sz="1100" dirty="0"/>
              <a:t>Процесс проверки подлинности условно делится на три этапа:</a:t>
            </a:r>
          </a:p>
          <a:p>
            <a:r>
              <a:rPr lang="ru-RU" sz="1100" dirty="0"/>
              <a:t>      1. Общий осмотр.</a:t>
            </a:r>
          </a:p>
          <a:p>
            <a:r>
              <a:rPr lang="ru-RU" sz="1100" dirty="0"/>
              <a:t>      2. Контроль    физико-химической защиты. </a:t>
            </a:r>
          </a:p>
          <a:p>
            <a:r>
              <a:rPr lang="ru-RU" sz="1100" dirty="0"/>
              <a:t>      3. Микроскопический осмотр.     </a:t>
            </a:r>
          </a:p>
          <a:p>
            <a:r>
              <a:rPr lang="ru-RU" sz="1100" dirty="0"/>
              <a:t>Перед проверкой паспорта сотруднику следует предложить клиенту извлечь паспорт из обложки, если таковая имеется. </a:t>
            </a:r>
          </a:p>
        </p:txBody>
      </p:sp>
      <p:sp>
        <p:nvSpPr>
          <p:cNvPr id="17" name="Прямоугольник 16"/>
          <p:cNvSpPr/>
          <p:nvPr/>
        </p:nvSpPr>
        <p:spPr>
          <a:xfrm>
            <a:off x="0" y="1916832"/>
            <a:ext cx="9859665" cy="1785104"/>
          </a:xfrm>
          <a:prstGeom prst="rect">
            <a:avLst/>
          </a:prstGeom>
        </p:spPr>
        <p:txBody>
          <a:bodyPr wrap="square">
            <a:spAutoFit/>
          </a:bodyPr>
          <a:lstStyle/>
          <a:p>
            <a:pPr algn="just"/>
            <a:r>
              <a:rPr lang="ru-RU" sz="1100" dirty="0"/>
              <a:t>1. </a:t>
            </a:r>
            <a:r>
              <a:rPr lang="ru-RU" sz="1100" b="1" dirty="0"/>
              <a:t>Общий осмотр.</a:t>
            </a:r>
            <a:endParaRPr lang="ru-RU" sz="1100" dirty="0"/>
          </a:p>
          <a:p>
            <a:pPr algn="just"/>
            <a:r>
              <a:rPr lang="ru-RU" sz="1100" dirty="0"/>
              <a:t>1.1. Предварительно необходимо убедится в принадлежности документа его предъявителю, путем сравнения элементов внешности на фотографии  с внешностью предъявителя. Проверяется,  не истек ли срок действия паспорта. </a:t>
            </a:r>
          </a:p>
          <a:p>
            <a:pPr algn="just"/>
            <a:r>
              <a:rPr lang="ru-RU" sz="1100" dirty="0"/>
              <a:t> </a:t>
            </a:r>
            <a:r>
              <a:rPr lang="ru-RU" sz="1100" dirty="0">
                <a:solidFill>
                  <a:srgbClr val="C00000"/>
                </a:solidFill>
              </a:rPr>
              <a:t>В случае окончания срока действия,  паспорт считается недействительным.</a:t>
            </a:r>
          </a:p>
          <a:p>
            <a:pPr algn="just"/>
            <a:r>
              <a:rPr lang="ru-RU" sz="1100" dirty="0"/>
              <a:t>1.2.  Сотрудник  Банка осуществляет общий осмотр </a:t>
            </a:r>
            <a:r>
              <a:rPr lang="ru-RU" sz="1100" b="1" dirty="0"/>
              <a:t>бланка паспорта</a:t>
            </a:r>
            <a:r>
              <a:rPr lang="ru-RU" sz="1100" dirty="0"/>
              <a:t>  и его </a:t>
            </a:r>
            <a:r>
              <a:rPr lang="ru-RU" sz="1100" b="1" dirty="0"/>
              <a:t>реквизитов</a:t>
            </a:r>
            <a:r>
              <a:rPr lang="ru-RU" sz="1100" dirty="0"/>
              <a:t>  в отраженном и проходящем свете на предмет обнаружения повреждений,  проколов (отверстий), деформаций в виде валиков на сгибе обложки, прошивочных ниток на сгибе листов. В обязательном порядке обращается внимание на наличие в паспорте чернильных и жировых пятен, </a:t>
            </a:r>
            <a:r>
              <a:rPr lang="ru-RU" sz="1100" dirty="0" err="1"/>
              <a:t>расплывов</a:t>
            </a:r>
            <a:r>
              <a:rPr lang="ru-RU" sz="1100" dirty="0"/>
              <a:t>  красочного изображения на страницах,  помарок, порванных и склеенных страниц, обведенных слов или их фрагментов, так как они могут быть нанесены умышленно с целью маскировки подделки. При сравнении должны совпадать: серия и номер паспорта на всех его страницах, код подразделения, выполненный в бланковой строке и оттиске печати на 2-й странице. </a:t>
            </a:r>
          </a:p>
        </p:txBody>
      </p:sp>
    </p:spTree>
    <p:extLst>
      <p:ext uri="{BB962C8B-B14F-4D97-AF65-F5344CB8AC3E}">
        <p14:creationId xmlns:p14="http://schemas.microsoft.com/office/powerpoint/2010/main" val="3684388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438"/>
            <a:ext cx="5241032" cy="405422"/>
          </a:xfrm>
        </p:spPr>
        <p:txBody>
          <a:bodyPr/>
          <a:lstStyle/>
          <a:p>
            <a:r>
              <a:rPr lang="ru-RU" dirty="0"/>
              <a:t>Проверка Паспорт гражданина РФ.</a:t>
            </a:r>
          </a:p>
        </p:txBody>
      </p:sp>
      <p:sp>
        <p:nvSpPr>
          <p:cNvPr id="3" name="Объект 2"/>
          <p:cNvSpPr>
            <a:spLocks noGrp="1"/>
          </p:cNvSpPr>
          <p:nvPr>
            <p:ph idx="1"/>
          </p:nvPr>
        </p:nvSpPr>
        <p:spPr>
          <a:xfrm>
            <a:off x="457200" y="908720"/>
            <a:ext cx="8229600" cy="5217443"/>
          </a:xfrm>
        </p:spPr>
        <p:txBody>
          <a:bodyPr>
            <a:normAutofit fontScale="85000" lnSpcReduction="10000"/>
          </a:bodyPr>
          <a:lstStyle/>
          <a:p>
            <a:pPr marL="0" indent="0" algn="ctr">
              <a:buNone/>
            </a:pPr>
            <a:r>
              <a:rPr lang="ru-RU" sz="1600" dirty="0">
                <a:latin typeface="Arial" panose="020B0604020202020204" pitchFamily="34" charset="0"/>
                <a:cs typeface="Arial" panose="020B0604020202020204" pitchFamily="34" charset="0"/>
              </a:rPr>
              <a:t>Сверка первых двух цифр серии паспорта и региона выдачи:</a:t>
            </a:r>
          </a:p>
          <a:p>
            <a:pPr marL="0" indent="0">
              <a:buNone/>
            </a:pPr>
            <a:endParaRPr lang="ru-RU" sz="1600" dirty="0">
              <a:solidFill>
                <a:srgbClr val="00B050"/>
              </a:solidFill>
              <a:latin typeface="Arial" panose="020B0604020202020204" pitchFamily="34" charset="0"/>
              <a:cs typeface="Arial" panose="020B0604020202020204" pitchFamily="34" charset="0"/>
            </a:endParaRPr>
          </a:p>
          <a:p>
            <a:pPr marL="0" indent="0">
              <a:buNone/>
            </a:pPr>
            <a:r>
              <a:rPr lang="ru-RU" sz="1800"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45 - Москва</a:t>
            </a:r>
          </a:p>
          <a:p>
            <a:pPr marL="0" indent="0">
              <a:buNone/>
            </a:pPr>
            <a:endParaRPr lang="ru-RU" sz="1800" dirty="0">
              <a:latin typeface="Arial" panose="020B0604020202020204" pitchFamily="34" charset="0"/>
              <a:cs typeface="Arial" panose="020B0604020202020204" pitchFamily="34" charset="0"/>
            </a:endParaRPr>
          </a:p>
          <a:p>
            <a:pPr marL="0" indent="0">
              <a:buNone/>
            </a:pPr>
            <a:endParaRPr lang="ru-RU" sz="1800" dirty="0">
              <a:latin typeface="Arial" panose="020B0604020202020204" pitchFamily="34" charset="0"/>
              <a:cs typeface="Arial" panose="020B0604020202020204" pitchFamily="34" charset="0"/>
            </a:endParaRPr>
          </a:p>
          <a:p>
            <a:pPr marL="0" indent="0">
              <a:buNone/>
            </a:pPr>
            <a:r>
              <a:rPr lang="ru-RU" sz="1800"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42 - Липецкая обл.</a:t>
            </a:r>
          </a:p>
          <a:p>
            <a:pPr marL="0" indent="0">
              <a:buNone/>
            </a:pPr>
            <a:endParaRPr lang="ru-RU" sz="1800" dirty="0">
              <a:latin typeface="Arial" panose="020B0604020202020204" pitchFamily="34" charset="0"/>
              <a:cs typeface="Arial" panose="020B0604020202020204" pitchFamily="34" charset="0"/>
            </a:endParaRPr>
          </a:p>
          <a:p>
            <a:pPr marL="0" indent="0">
              <a:buNone/>
            </a:pPr>
            <a:endParaRPr lang="ru-RU" sz="1800" dirty="0">
              <a:latin typeface="Arial" panose="020B0604020202020204" pitchFamily="34" charset="0"/>
              <a:cs typeface="Arial" panose="020B0604020202020204" pitchFamily="34" charset="0"/>
            </a:endParaRPr>
          </a:p>
          <a:p>
            <a:pPr marL="0" indent="0">
              <a:buNone/>
            </a:pPr>
            <a:r>
              <a:rPr lang="ru-RU" sz="1800" dirty="0">
                <a:latin typeface="Arial" panose="020B0604020202020204" pitchFamily="34" charset="0"/>
                <a:cs typeface="Arial" panose="020B0604020202020204" pitchFamily="34" charset="0"/>
              </a:rPr>
              <a:t>						</a:t>
            </a:r>
            <a:r>
              <a:rPr lang="ru-RU" sz="1000" dirty="0">
                <a:latin typeface="Arial" panose="020B0604020202020204" pitchFamily="34" charset="0"/>
                <a:cs typeface="Arial" panose="020B0604020202020204" pitchFamily="34" charset="0"/>
              </a:rPr>
              <a:t> </a:t>
            </a:r>
          </a:p>
          <a:p>
            <a:pPr marL="0" indent="0">
              <a:buNone/>
            </a:pPr>
            <a:r>
              <a:rPr lang="ru-RU" sz="1000" dirty="0">
                <a:latin typeface="Arial" panose="020B0604020202020204" pitchFamily="34" charset="0"/>
                <a:cs typeface="Arial" panose="020B0604020202020204" pitchFamily="34" charset="0"/>
              </a:rPr>
              <a:t>						 </a:t>
            </a:r>
          </a:p>
          <a:p>
            <a:pPr marL="0" indent="0">
              <a:buNone/>
            </a:pPr>
            <a:r>
              <a:rPr lang="ru-RU" sz="1000" dirty="0">
                <a:latin typeface="Arial" panose="020B0604020202020204" pitchFamily="34" charset="0"/>
                <a:cs typeface="Arial" panose="020B0604020202020204" pitchFamily="34" charset="0"/>
              </a:rPr>
              <a:t>						 </a:t>
            </a:r>
            <a:endParaRPr lang="ru-RU" sz="1800" dirty="0">
              <a:latin typeface="Arial" panose="020B0604020202020204" pitchFamily="34" charset="0"/>
              <a:cs typeface="Arial" panose="020B0604020202020204" pitchFamily="34" charset="0"/>
            </a:endParaRPr>
          </a:p>
          <a:p>
            <a:pPr marL="0" indent="0">
              <a:buNone/>
            </a:pPr>
            <a:endParaRPr lang="ru-RU" sz="1800" dirty="0">
              <a:latin typeface="Arial" panose="020B0604020202020204" pitchFamily="34" charset="0"/>
              <a:cs typeface="Arial" panose="020B0604020202020204" pitchFamily="34" charset="0"/>
            </a:endParaRPr>
          </a:p>
          <a:p>
            <a:pPr marL="0" indent="0">
              <a:buNone/>
            </a:pPr>
            <a:endParaRPr lang="ru-RU" sz="1800" dirty="0">
              <a:latin typeface="Arial" panose="020B0604020202020204" pitchFamily="34" charset="0"/>
              <a:cs typeface="Arial" panose="020B0604020202020204" pitchFamily="34" charset="0"/>
            </a:endParaRPr>
          </a:p>
          <a:p>
            <a:pPr marL="0" indent="0">
              <a:buNone/>
            </a:pPr>
            <a:endParaRPr lang="ru-RU" sz="1800" dirty="0">
              <a:latin typeface="Arial" panose="020B0604020202020204" pitchFamily="34" charset="0"/>
              <a:cs typeface="Arial" panose="020B0604020202020204" pitchFamily="34" charset="0"/>
            </a:endParaRPr>
          </a:p>
          <a:p>
            <a:pPr marL="0" indent="0">
              <a:buNone/>
            </a:pPr>
            <a:r>
              <a:rPr lang="ru-RU" sz="1800"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46 - Московская обл.</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6216" y="1196752"/>
            <a:ext cx="2325713" cy="5456197"/>
          </a:xfrm>
          <a:prstGeom prst="rect">
            <a:avLst/>
          </a:prstGeom>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15316" t="6409" r="31175" b="47476"/>
          <a:stretch/>
        </p:blipFill>
        <p:spPr>
          <a:xfrm>
            <a:off x="552893" y="1477926"/>
            <a:ext cx="2562448" cy="1828800"/>
          </a:xfrm>
          <a:prstGeom prst="rect">
            <a:avLst/>
          </a:prstGeom>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33824" r="9518" b="50000"/>
          <a:stretch/>
        </p:blipFill>
        <p:spPr>
          <a:xfrm>
            <a:off x="3259945" y="2991640"/>
            <a:ext cx="2658140" cy="1795509"/>
          </a:xfrm>
          <a:prstGeom prst="rect">
            <a:avLst/>
          </a:prstGeom>
        </p:spPr>
      </p:pic>
      <p:cxnSp>
        <p:nvCxnSpPr>
          <p:cNvPr id="7" name="Прямая со стрелкой 6"/>
          <p:cNvCxnSpPr/>
          <p:nvPr/>
        </p:nvCxnSpPr>
        <p:spPr>
          <a:xfrm>
            <a:off x="3115341" y="1988840"/>
            <a:ext cx="34008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a:stCxn id="6" idx="3"/>
          </p:cNvCxnSpPr>
          <p:nvPr/>
        </p:nvCxnSpPr>
        <p:spPr>
          <a:xfrm>
            <a:off x="5918085" y="3889395"/>
            <a:ext cx="59813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 name="Рисунок 8"/>
          <p:cNvPicPr>
            <a:picLocks noChangeAspect="1"/>
          </p:cNvPicPr>
          <p:nvPr/>
        </p:nvPicPr>
        <p:blipFill rotWithShape="1">
          <a:blip r:embed="rId5">
            <a:extLst>
              <a:ext uri="{28A0092B-C50C-407E-A947-70E740481C1C}">
                <a14:useLocalDpi xmlns:a14="http://schemas.microsoft.com/office/drawing/2010/main" val="0"/>
              </a:ext>
            </a:extLst>
          </a:blip>
          <a:srcRect l="2676" t="3628" r="42247" b="47997"/>
          <a:stretch/>
        </p:blipFill>
        <p:spPr>
          <a:xfrm>
            <a:off x="584793" y="4509120"/>
            <a:ext cx="2551815" cy="1828800"/>
          </a:xfrm>
          <a:prstGeom prst="rect">
            <a:avLst/>
          </a:prstGeom>
        </p:spPr>
      </p:pic>
      <p:cxnSp>
        <p:nvCxnSpPr>
          <p:cNvPr id="10" name="Прямая со стрелкой 9"/>
          <p:cNvCxnSpPr/>
          <p:nvPr/>
        </p:nvCxnSpPr>
        <p:spPr>
          <a:xfrm>
            <a:off x="3115341" y="5805264"/>
            <a:ext cx="34008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04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438"/>
            <a:ext cx="5241032" cy="405422"/>
          </a:xfrm>
        </p:spPr>
        <p:txBody>
          <a:bodyPr/>
          <a:lstStyle/>
          <a:p>
            <a:r>
              <a:rPr lang="ru-RU" dirty="0"/>
              <a:t>Проверка Паспорт гражданина РФ.</a:t>
            </a:r>
          </a:p>
        </p:txBody>
      </p:sp>
      <p:sp>
        <p:nvSpPr>
          <p:cNvPr id="3" name="Объект 2"/>
          <p:cNvSpPr>
            <a:spLocks noGrp="1"/>
          </p:cNvSpPr>
          <p:nvPr>
            <p:ph idx="1"/>
          </p:nvPr>
        </p:nvSpPr>
        <p:spPr>
          <a:xfrm>
            <a:off x="5031" y="1052736"/>
            <a:ext cx="9849544" cy="2428702"/>
          </a:xfrm>
        </p:spPr>
        <p:txBody>
          <a:bodyPr>
            <a:normAutofit/>
          </a:bodyPr>
          <a:lstStyle/>
          <a:p>
            <a:pPr marL="0" indent="0" algn="ctr">
              <a:buNone/>
            </a:pPr>
            <a:r>
              <a:rPr lang="ru-RU" dirty="0">
                <a:solidFill>
                  <a:srgbClr val="C00000"/>
                </a:solidFill>
                <a:latin typeface="Arial" panose="020B0604020202020204" pitchFamily="34" charset="0"/>
                <a:cs typeface="Arial" panose="020B0604020202020204" pitchFamily="34" charset="0"/>
              </a:rPr>
              <a:t>(исключения и уточнения):</a:t>
            </a:r>
          </a:p>
          <a:p>
            <a:pPr algn="just">
              <a:buFontTx/>
              <a:buChar char="-"/>
            </a:pPr>
            <a:r>
              <a:rPr lang="ru-RU" dirty="0">
                <a:latin typeface="Arial" panose="020B0604020202020204" pitchFamily="34" charset="0"/>
                <a:cs typeface="Arial" panose="020B0604020202020204" pitchFamily="34" charset="0"/>
              </a:rPr>
              <a:t>первые две цифры серии 45: помимо г. Москвы, паспорта выдавались на всей территории Республики Крым;</a:t>
            </a:r>
          </a:p>
          <a:p>
            <a:pPr algn="just">
              <a:buFontTx/>
              <a:buChar char="-"/>
            </a:pPr>
            <a:r>
              <a:rPr lang="ru-RU" dirty="0">
                <a:latin typeface="Arial" panose="020B0604020202020204" pitchFamily="34" charset="0"/>
                <a:cs typeface="Arial" panose="020B0604020202020204" pitchFamily="34" charset="0"/>
              </a:rPr>
              <a:t>первые две цифры серии 09: паспорта выдаются в г. Севастополь Республики Крым;</a:t>
            </a:r>
          </a:p>
          <a:p>
            <a:pPr algn="just">
              <a:buFontTx/>
              <a:buChar char="-"/>
            </a:pPr>
            <a:r>
              <a:rPr lang="ru-RU" dirty="0">
                <a:latin typeface="Arial" panose="020B0604020202020204" pitchFamily="34" charset="0"/>
                <a:cs typeface="Arial" panose="020B0604020202020204" pitchFamily="34" charset="0"/>
              </a:rPr>
              <a:t>первые две цифры серии 39: паспорта выдаются на всей территории Республики Крым (за исключением                             г. Севастополь), а также могут быть выданы по всей территории Российской Федерации. </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550" y="2851437"/>
            <a:ext cx="2529628" cy="1738576"/>
          </a:xfrm>
          <a:prstGeom prst="rect">
            <a:avLst/>
          </a:prstGeom>
        </p:spPr>
      </p:pic>
      <p:cxnSp>
        <p:nvCxnSpPr>
          <p:cNvPr id="8" name="Прямая соединительная линия 7"/>
          <p:cNvCxnSpPr/>
          <p:nvPr/>
        </p:nvCxnSpPr>
        <p:spPr>
          <a:xfrm>
            <a:off x="1021252" y="3429000"/>
            <a:ext cx="201622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3016003" y="3778302"/>
            <a:ext cx="218153" cy="488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4584" y="2825802"/>
            <a:ext cx="2695575"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Прямая соединительная линия 6"/>
          <p:cNvCxnSpPr/>
          <p:nvPr/>
        </p:nvCxnSpPr>
        <p:spPr>
          <a:xfrm>
            <a:off x="4582311" y="3316274"/>
            <a:ext cx="10801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Прямоугольник 5"/>
          <p:cNvSpPr/>
          <p:nvPr/>
        </p:nvSpPr>
        <p:spPr>
          <a:xfrm>
            <a:off x="6062832" y="3320371"/>
            <a:ext cx="144016" cy="400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6062832" y="3778302"/>
            <a:ext cx="144016" cy="4480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24017" y="4941168"/>
            <a:ext cx="9906000"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ru-RU" sz="1000" u="sng" dirty="0">
                <a:solidFill>
                  <a:srgbClr val="C00000"/>
                </a:solidFill>
              </a:rPr>
              <a:t>Пояснение:</a:t>
            </a:r>
            <a:r>
              <a:rPr lang="ru-RU" sz="1000" dirty="0">
                <a:solidFill>
                  <a:srgbClr val="C00000"/>
                </a:solidFill>
              </a:rPr>
              <a:t> после присоединения в марте 2014 года к Российской Федерации Автономной Республики Крым (Украина), входящей в настоящий момент в состав Республики Крым, граждане, проживающие на её территории, получили обязанность иметь паспорта граждан Российской Федерации (Постановление Правительства РФ от 08.07.1997 N 828 в ред. от 20.11.2018 «Об утверждении Положения о паспорте гражданина Российской Федерации, образца бланка и описания паспорта гражданина Российской Федерации». 1.Паспорт обязаны иметь все граждане Российской Федерации, достигшие 14-летнего возраста и проживающие на территории Российской Федерации), однако, на тот момент небыли разработаны и утверждены их серии, именно поэтому начали выдавать паспорта с первыми двумя цифрами серий «45», так как г. Москва является наикрупнейшим по численности населения городом в Российской Федерации и, соответственно, бланки паспортов для него выпускаются в наибольшем количестве и с запасом. Далее были разработаны и утверждены серии паспортов для Республики Крым – «09» и «39», однако, бланков паспортов с первыми двумя цифрами серии «39» было выпущено большее количество, чем было необходимо и оставшиеся бланки были разосланы для выдачи во все регионы Российской федерации.</a:t>
            </a:r>
          </a:p>
        </p:txBody>
      </p:sp>
    </p:spTree>
    <p:extLst>
      <p:ext uri="{BB962C8B-B14F-4D97-AF65-F5344CB8AC3E}">
        <p14:creationId xmlns:p14="http://schemas.microsoft.com/office/powerpoint/2010/main" val="3684388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pPr/>
              <a:t>16</a:t>
            </a:fld>
            <a:endParaRPr lang="ru-RU" dirty="0"/>
          </a:p>
        </p:txBody>
      </p:sp>
      <p:sp>
        <p:nvSpPr>
          <p:cNvPr id="4" name="Заголовок 3"/>
          <p:cNvSpPr>
            <a:spLocks noGrp="1"/>
          </p:cNvSpPr>
          <p:nvPr>
            <p:ph type="title"/>
          </p:nvPr>
        </p:nvSpPr>
        <p:spPr>
          <a:xfrm>
            <a:off x="0" y="346438"/>
            <a:ext cx="5241032" cy="405422"/>
          </a:xfrm>
        </p:spPr>
        <p:txBody>
          <a:bodyPr/>
          <a:lstStyle/>
          <a:p>
            <a:r>
              <a:rPr lang="ru-RU" dirty="0"/>
              <a:t>Проверка Паспорт гражданина РФ.</a:t>
            </a:r>
          </a:p>
        </p:txBody>
      </p:sp>
      <p:sp>
        <p:nvSpPr>
          <p:cNvPr id="5" name="Объект 2"/>
          <p:cNvSpPr>
            <a:spLocks noGrp="1"/>
          </p:cNvSpPr>
          <p:nvPr>
            <p:ph idx="1"/>
          </p:nvPr>
        </p:nvSpPr>
        <p:spPr>
          <a:xfrm>
            <a:off x="56456" y="908720"/>
            <a:ext cx="9793088" cy="5217443"/>
          </a:xfrm>
        </p:spPr>
        <p:txBody>
          <a:bodyPr>
            <a:normAutofit/>
          </a:bodyPr>
          <a:lstStyle/>
          <a:p>
            <a:pPr marL="0" indent="0" algn="ctr">
              <a:buNone/>
            </a:pPr>
            <a:r>
              <a:rPr lang="ru-RU" dirty="0">
                <a:solidFill>
                  <a:srgbClr val="C00000"/>
                </a:solidFill>
              </a:rPr>
              <a:t>Важно!</a:t>
            </a:r>
          </a:p>
          <a:p>
            <a:pPr marL="0" indent="0" algn="ctr">
              <a:buNone/>
            </a:pPr>
            <a:r>
              <a:rPr lang="ru-RU" dirty="0">
                <a:solidFill>
                  <a:srgbClr val="C00000"/>
                </a:solidFill>
              </a:rPr>
              <a:t>3-я и 4-я цифры серии паспорта могут отличаться от года выдачи паспорта на +/- 3 пункта:</a:t>
            </a:r>
          </a:p>
          <a:p>
            <a:pPr marL="0" indent="0">
              <a:buNone/>
            </a:pPr>
            <a:r>
              <a:rPr lang="ru-RU" sz="1600" dirty="0"/>
              <a:t>			</a:t>
            </a:r>
          </a:p>
          <a:p>
            <a:pPr marL="0" indent="0" algn="ctr">
              <a:buNone/>
            </a:pPr>
            <a:endParaRPr lang="ru-RU" sz="1600" dirty="0"/>
          </a:p>
          <a:p>
            <a:pPr marL="0" indent="0" algn="ctr">
              <a:buNone/>
            </a:pPr>
            <a:endParaRPr lang="ru-RU" sz="1600" dirty="0"/>
          </a:p>
          <a:p>
            <a:pPr marL="0" indent="0" algn="ctr">
              <a:buNone/>
            </a:pPr>
            <a:endParaRPr lang="ru-RU" sz="1600" dirty="0"/>
          </a:p>
          <a:p>
            <a:pPr marL="0" indent="0" algn="ctr">
              <a:buNone/>
            </a:pPr>
            <a:r>
              <a:rPr lang="ru-RU" sz="1600" dirty="0"/>
              <a:t> </a:t>
            </a:r>
          </a:p>
          <a:p>
            <a:pPr marL="0" indent="0" algn="ctr">
              <a:buNone/>
            </a:pPr>
            <a:r>
              <a:rPr lang="ru-RU" sz="1600" dirty="0"/>
              <a:t>      </a:t>
            </a: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788" y="1628800"/>
            <a:ext cx="2987824" cy="2172828"/>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808" y="1628800"/>
            <a:ext cx="3115116" cy="2195138"/>
          </a:xfrm>
          <a:prstGeom prst="rect">
            <a:avLst/>
          </a:prstGeom>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9978" y="1628800"/>
            <a:ext cx="33909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Минус 15"/>
          <p:cNvSpPr/>
          <p:nvPr/>
        </p:nvSpPr>
        <p:spPr>
          <a:xfrm>
            <a:off x="7401272" y="2726369"/>
            <a:ext cx="396044" cy="45719"/>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cxnSp>
        <p:nvCxnSpPr>
          <p:cNvPr id="17" name="Прямая соединительная линия 16"/>
          <p:cNvCxnSpPr/>
          <p:nvPr/>
        </p:nvCxnSpPr>
        <p:spPr>
          <a:xfrm>
            <a:off x="9561512" y="2023973"/>
            <a:ext cx="0" cy="4320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Прямоугольник 21"/>
          <p:cNvSpPr/>
          <p:nvPr/>
        </p:nvSpPr>
        <p:spPr>
          <a:xfrm>
            <a:off x="1064568" y="4478874"/>
            <a:ext cx="4953000" cy="1200329"/>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just"/>
            <a:r>
              <a:rPr lang="ru-RU" sz="1200" dirty="0"/>
              <a:t>Паспорт гражданина РФ, при его замене в 20-ть и 45-ть лет, может быть выдан минимум на следующий день, после наступления дня рождения, то есть, если гражданин родился 20.04.1990 года, то дата выдачи паспорта, при его замене по наступлению 20-ти лет, может быть минимум 21.04.2010 года, </a:t>
            </a:r>
            <a:r>
              <a:rPr lang="ru-RU" sz="1200" u="sng" dirty="0">
                <a:solidFill>
                  <a:srgbClr val="FF0000"/>
                </a:solidFill>
              </a:rPr>
              <a:t>но не как не 20.04.2010 года!</a:t>
            </a:r>
            <a:r>
              <a:rPr lang="ru-RU" sz="1200" dirty="0">
                <a:solidFill>
                  <a:srgbClr val="FF0000"/>
                </a:solidFill>
              </a:rPr>
              <a:t> Такой паспорт не действителен «Выдан с нарушениями»</a:t>
            </a:r>
            <a:endParaRPr lang="ru-RU" sz="1200" u="sng" dirty="0">
              <a:solidFill>
                <a:srgbClr val="FF0000"/>
              </a:solidFill>
            </a:endParaRPr>
          </a:p>
        </p:txBody>
      </p:sp>
      <p:sp>
        <p:nvSpPr>
          <p:cNvPr id="2" name="TextBox 1"/>
          <p:cNvSpPr txBox="1"/>
          <p:nvPr/>
        </p:nvSpPr>
        <p:spPr>
          <a:xfrm>
            <a:off x="2179921" y="3431581"/>
            <a:ext cx="936104" cy="369332"/>
          </a:xfrm>
          <a:prstGeom prst="rect">
            <a:avLst/>
          </a:prstGeom>
          <a:noFill/>
        </p:spPr>
        <p:txBody>
          <a:bodyPr wrap="square" rtlCol="0">
            <a:spAutoFit/>
          </a:bodyPr>
          <a:lstStyle/>
          <a:p>
            <a:r>
              <a:rPr lang="en-US" dirty="0">
                <a:solidFill>
                  <a:srgbClr val="52AE30"/>
                </a:solidFill>
              </a:rPr>
              <a:t>1</a:t>
            </a:r>
            <a:r>
              <a:rPr lang="ru-RU" dirty="0">
                <a:solidFill>
                  <a:srgbClr val="52AE30"/>
                </a:solidFill>
              </a:rPr>
              <a:t>пункт</a:t>
            </a:r>
            <a:r>
              <a:rPr lang="en-US" dirty="0">
                <a:solidFill>
                  <a:srgbClr val="52AE30"/>
                </a:solidFill>
              </a:rPr>
              <a:t> </a:t>
            </a:r>
            <a:endParaRPr lang="ru-RU" dirty="0">
              <a:solidFill>
                <a:srgbClr val="52AE30"/>
              </a:solidFill>
            </a:endParaRPr>
          </a:p>
        </p:txBody>
      </p:sp>
      <p:sp>
        <p:nvSpPr>
          <p:cNvPr id="15" name="TextBox 14"/>
          <p:cNvSpPr txBox="1"/>
          <p:nvPr/>
        </p:nvSpPr>
        <p:spPr>
          <a:xfrm>
            <a:off x="5193104" y="3431581"/>
            <a:ext cx="1146820" cy="369332"/>
          </a:xfrm>
          <a:prstGeom prst="rect">
            <a:avLst/>
          </a:prstGeom>
          <a:noFill/>
        </p:spPr>
        <p:txBody>
          <a:bodyPr wrap="square" rtlCol="0">
            <a:spAutoFit/>
          </a:bodyPr>
          <a:lstStyle/>
          <a:p>
            <a:r>
              <a:rPr lang="ru-RU" dirty="0">
                <a:solidFill>
                  <a:srgbClr val="52AE30"/>
                </a:solidFill>
              </a:rPr>
              <a:t>3 пункта</a:t>
            </a:r>
            <a:r>
              <a:rPr lang="en-US" dirty="0">
                <a:solidFill>
                  <a:srgbClr val="52AE30"/>
                </a:solidFill>
              </a:rPr>
              <a:t> </a:t>
            </a:r>
            <a:endParaRPr lang="ru-RU" dirty="0">
              <a:solidFill>
                <a:srgbClr val="52AE30"/>
              </a:solidFill>
            </a:endParaRPr>
          </a:p>
        </p:txBody>
      </p:sp>
      <p:sp>
        <p:nvSpPr>
          <p:cNvPr id="18" name="TextBox 17"/>
          <p:cNvSpPr txBox="1"/>
          <p:nvPr/>
        </p:nvSpPr>
        <p:spPr>
          <a:xfrm>
            <a:off x="6429598" y="1593666"/>
            <a:ext cx="1663104" cy="646331"/>
          </a:xfrm>
          <a:prstGeom prst="rect">
            <a:avLst/>
          </a:prstGeom>
          <a:noFill/>
        </p:spPr>
        <p:txBody>
          <a:bodyPr wrap="square" rtlCol="0">
            <a:spAutoFit/>
          </a:bodyPr>
          <a:lstStyle/>
          <a:p>
            <a:r>
              <a:rPr lang="ru-RU" dirty="0">
                <a:solidFill>
                  <a:srgbClr val="FF0000"/>
                </a:solidFill>
              </a:rPr>
              <a:t>  4 пункта</a:t>
            </a:r>
          </a:p>
          <a:p>
            <a:r>
              <a:rPr lang="ru-RU" dirty="0">
                <a:solidFill>
                  <a:srgbClr val="FF0000"/>
                </a:solidFill>
              </a:rPr>
              <a:t>ПОДДЕЛКА</a:t>
            </a:r>
            <a:r>
              <a:rPr lang="en-US" dirty="0">
                <a:solidFill>
                  <a:srgbClr val="FF0000"/>
                </a:solidFill>
              </a:rPr>
              <a:t> </a:t>
            </a:r>
            <a:endParaRPr lang="ru-RU" dirty="0">
              <a:solidFill>
                <a:srgbClr val="FF0000"/>
              </a:solidFill>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7216" y="3413599"/>
            <a:ext cx="2361393" cy="3330880"/>
          </a:xfrm>
          <a:prstGeom prst="rect">
            <a:avLst/>
          </a:prstGeom>
        </p:spPr>
      </p:pic>
      <p:sp>
        <p:nvSpPr>
          <p:cNvPr id="11" name="Стрелка вправо 10"/>
          <p:cNvSpPr/>
          <p:nvPr/>
        </p:nvSpPr>
        <p:spPr>
          <a:xfrm>
            <a:off x="6204292" y="4827011"/>
            <a:ext cx="576064" cy="504056"/>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52574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pPr/>
              <a:t>17</a:t>
            </a:fld>
            <a:endParaRPr lang="ru-RU" dirty="0"/>
          </a:p>
        </p:txBody>
      </p:sp>
      <p:sp>
        <p:nvSpPr>
          <p:cNvPr id="4" name="Заголовок 3"/>
          <p:cNvSpPr>
            <a:spLocks noGrp="1"/>
          </p:cNvSpPr>
          <p:nvPr>
            <p:ph type="title"/>
          </p:nvPr>
        </p:nvSpPr>
        <p:spPr>
          <a:xfrm>
            <a:off x="0" y="346438"/>
            <a:ext cx="5241032" cy="405422"/>
          </a:xfrm>
        </p:spPr>
        <p:txBody>
          <a:bodyPr/>
          <a:lstStyle/>
          <a:p>
            <a:r>
              <a:rPr lang="ru-RU" dirty="0"/>
              <a:t>Проверка Паспорт гражданина РФ</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00" y="1764824"/>
            <a:ext cx="264795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0752" y="1764825"/>
            <a:ext cx="3489341"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7429" y="1764826"/>
            <a:ext cx="3564515" cy="177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4300" y="1052736"/>
            <a:ext cx="9743236" cy="523220"/>
          </a:xfrm>
          <a:prstGeom prst="rect">
            <a:avLst/>
          </a:prstGeom>
        </p:spPr>
        <p:txBody>
          <a:bodyPr wrap="square">
            <a:spAutoFit/>
          </a:bodyPr>
          <a:lstStyle/>
          <a:p>
            <a:pPr algn="ctr"/>
            <a:r>
              <a:rPr lang="ru-RU" sz="1400" dirty="0"/>
              <a:t>Подпись владельца паспорта должна быть размещена в графе – </a:t>
            </a:r>
            <a:r>
              <a:rPr lang="ru-RU" sz="1400" u="sng" dirty="0">
                <a:solidFill>
                  <a:srgbClr val="C00000"/>
                </a:solidFill>
              </a:rPr>
              <a:t>личная подпись.</a:t>
            </a:r>
          </a:p>
          <a:p>
            <a:pPr algn="ctr"/>
            <a:r>
              <a:rPr lang="ru-RU" sz="1400" u="sng" dirty="0"/>
              <a:t>Подпись может быть любой</a:t>
            </a:r>
            <a:r>
              <a:rPr lang="ru-RU" sz="1400" dirty="0"/>
              <a:t>, но должна соответствовать подписям клиента во всех документах </a:t>
            </a:r>
          </a:p>
        </p:txBody>
      </p:sp>
      <p:sp>
        <p:nvSpPr>
          <p:cNvPr id="9" name="TextBox 8"/>
          <p:cNvSpPr txBox="1"/>
          <p:nvPr/>
        </p:nvSpPr>
        <p:spPr>
          <a:xfrm>
            <a:off x="2749870" y="3861048"/>
            <a:ext cx="3924436" cy="400110"/>
          </a:xfrm>
          <a:prstGeom prst="rect">
            <a:avLst/>
          </a:prstGeom>
          <a:noFill/>
        </p:spPr>
        <p:txBody>
          <a:bodyPr wrap="square" rtlCol="0">
            <a:spAutoFit/>
          </a:bodyPr>
          <a:lstStyle/>
          <a:p>
            <a:r>
              <a:rPr lang="ru-RU" sz="2000" b="1" dirty="0">
                <a:solidFill>
                  <a:srgbClr val="C00000"/>
                </a:solidFill>
              </a:rPr>
              <a:t>Пример подделки подписи</a:t>
            </a:r>
          </a:p>
        </p:txBody>
      </p:sp>
      <p:pic>
        <p:nvPicPr>
          <p:cNvPr id="10" name="Рисунок 9"/>
          <p:cNvPicPr/>
          <p:nvPr/>
        </p:nvPicPr>
        <p:blipFill>
          <a:blip r:embed="rId5" cstate="print"/>
          <a:srcRect/>
          <a:stretch>
            <a:fillRect/>
          </a:stretch>
        </p:blipFill>
        <p:spPr bwMode="auto">
          <a:xfrm>
            <a:off x="156946" y="4365104"/>
            <a:ext cx="4003965" cy="1997021"/>
          </a:xfrm>
          <a:prstGeom prst="rect">
            <a:avLst/>
          </a:prstGeom>
          <a:noFill/>
          <a:ln w="9525">
            <a:noFill/>
            <a:miter lim="800000"/>
            <a:headEnd/>
            <a:tailEnd/>
          </a:ln>
        </p:spPr>
      </p:pic>
      <p:pic>
        <p:nvPicPr>
          <p:cNvPr id="11" name="Рисунок 10"/>
          <p:cNvPicPr/>
          <p:nvPr/>
        </p:nvPicPr>
        <p:blipFill>
          <a:blip r:embed="rId6" cstate="print"/>
          <a:srcRect/>
          <a:stretch>
            <a:fillRect/>
          </a:stretch>
        </p:blipFill>
        <p:spPr bwMode="auto">
          <a:xfrm>
            <a:off x="4304928" y="4374995"/>
            <a:ext cx="4392488" cy="1987129"/>
          </a:xfrm>
          <a:prstGeom prst="rect">
            <a:avLst/>
          </a:prstGeom>
          <a:noFill/>
          <a:ln w="9525">
            <a:noFill/>
            <a:miter lim="800000"/>
            <a:headEnd/>
            <a:tailEnd/>
          </a:ln>
        </p:spPr>
      </p:pic>
    </p:spTree>
    <p:extLst>
      <p:ext uri="{BB962C8B-B14F-4D97-AF65-F5344CB8AC3E}">
        <p14:creationId xmlns:p14="http://schemas.microsoft.com/office/powerpoint/2010/main" val="3726463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pPr/>
              <a:t>18</a:t>
            </a:fld>
            <a:endParaRPr lang="ru-RU" dirty="0"/>
          </a:p>
        </p:txBody>
      </p:sp>
      <p:sp>
        <p:nvSpPr>
          <p:cNvPr id="4" name="Заголовок 3"/>
          <p:cNvSpPr>
            <a:spLocks noGrp="1"/>
          </p:cNvSpPr>
          <p:nvPr>
            <p:ph type="title"/>
          </p:nvPr>
        </p:nvSpPr>
        <p:spPr>
          <a:xfrm>
            <a:off x="0" y="346438"/>
            <a:ext cx="5241032" cy="405422"/>
          </a:xfrm>
        </p:spPr>
        <p:txBody>
          <a:bodyPr/>
          <a:lstStyle/>
          <a:p>
            <a:r>
              <a:rPr lang="ru-RU" dirty="0"/>
              <a:t>Проверка Паспорт гражданина РФ</a:t>
            </a:r>
          </a:p>
        </p:txBody>
      </p:sp>
      <p:sp>
        <p:nvSpPr>
          <p:cNvPr id="5" name="Объект 2"/>
          <p:cNvSpPr>
            <a:spLocks noGrp="1"/>
          </p:cNvSpPr>
          <p:nvPr>
            <p:ph idx="1"/>
          </p:nvPr>
        </p:nvSpPr>
        <p:spPr>
          <a:xfrm>
            <a:off x="0" y="1268761"/>
            <a:ext cx="9906000" cy="2736303"/>
          </a:xfrm>
        </p:spPr>
        <p:txBody>
          <a:bodyPr>
            <a:normAutofit fontScale="92500"/>
          </a:bodyPr>
          <a:lstStyle/>
          <a:p>
            <a:pPr algn="just"/>
            <a:r>
              <a:rPr lang="ru-RU" sz="1300" dirty="0"/>
              <a:t>- В соответствие с </a:t>
            </a:r>
            <a:r>
              <a:rPr lang="ru-RU" sz="1300" dirty="0">
                <a:solidFill>
                  <a:srgbClr val="C00000"/>
                </a:solidFill>
              </a:rPr>
              <a:t>кредитной политикой АО «ОТП Банк», </a:t>
            </a:r>
            <a:r>
              <a:rPr lang="ru-RU" sz="1300" dirty="0"/>
              <a:t>подпись владельца паспорта в самом паспорте должна быть выполнена </a:t>
            </a:r>
            <a:r>
              <a:rPr lang="ru-RU" sz="1300" dirty="0">
                <a:solidFill>
                  <a:srgbClr val="C00000"/>
                </a:solidFill>
              </a:rPr>
              <a:t>авторучкой с </a:t>
            </a:r>
            <a:r>
              <a:rPr lang="ru-RU" sz="1300" dirty="0" err="1">
                <a:solidFill>
                  <a:srgbClr val="C00000"/>
                </a:solidFill>
              </a:rPr>
              <a:t>гелевым</a:t>
            </a:r>
            <a:r>
              <a:rPr lang="ru-RU" sz="1300" dirty="0">
                <a:solidFill>
                  <a:srgbClr val="C00000"/>
                </a:solidFill>
              </a:rPr>
              <a:t> наполнителем черного цвета</a:t>
            </a:r>
            <a:r>
              <a:rPr lang="ru-RU" sz="1300" dirty="0"/>
              <a:t>, однако, если цвет отличен от чёрного и выполнен не </a:t>
            </a:r>
            <a:r>
              <a:rPr lang="ru-RU" sz="1300" dirty="0" err="1"/>
              <a:t>гелевой</a:t>
            </a:r>
            <a:r>
              <a:rPr lang="ru-RU" sz="1300" dirty="0"/>
              <a:t> пастой, такой паспорт не является недействительным, так как:</a:t>
            </a:r>
          </a:p>
          <a:p>
            <a:pPr marL="0" indent="0">
              <a:buNone/>
            </a:pPr>
            <a:endParaRPr lang="ru-RU" sz="1300" dirty="0"/>
          </a:p>
          <a:p>
            <a:pPr marL="0" indent="0">
              <a:buNone/>
            </a:pPr>
            <a:endParaRPr lang="ru-RU" sz="1300" dirty="0"/>
          </a:p>
          <a:p>
            <a:pPr marL="0" indent="0">
              <a:buNone/>
            </a:pPr>
            <a:r>
              <a:rPr lang="ru-RU" sz="1300" dirty="0"/>
              <a:t>п.49.   Вручение </a:t>
            </a:r>
            <a:r>
              <a:rPr lang="ru-RU" sz="1200" dirty="0"/>
              <a:t>паспорта</a:t>
            </a:r>
            <a:r>
              <a:rPr lang="ru-RU" sz="1300" dirty="0"/>
              <a:t> гражданину производится руководителем, который должен:</a:t>
            </a:r>
          </a:p>
          <a:p>
            <a:pPr algn="just"/>
            <a:r>
              <a:rPr lang="ru-RU" sz="1300" dirty="0"/>
              <a:t>п.49.4. </a:t>
            </a:r>
            <a:r>
              <a:rPr lang="ru-RU" sz="1300" u="sng" dirty="0"/>
              <a:t>Предложить</a:t>
            </a:r>
            <a:r>
              <a:rPr lang="ru-RU" sz="1300" dirty="0"/>
              <a:t> гражданину расписаться авторучкой с </a:t>
            </a:r>
            <a:r>
              <a:rPr lang="ru-RU" sz="1300" dirty="0" err="1"/>
              <a:t>гелевым</a:t>
            </a:r>
            <a:r>
              <a:rPr lang="ru-RU" sz="1300" dirty="0"/>
              <a:t> наполнителем черного цвета на установленных местах на второй странице паспорта…</a:t>
            </a:r>
            <a:r>
              <a:rPr lang="ru-RU" sz="1200" dirty="0"/>
              <a:t> </a:t>
            </a:r>
            <a:r>
              <a:rPr lang="ru-RU" sz="1200" dirty="0">
                <a:solidFill>
                  <a:srgbClr val="C00000"/>
                </a:solidFill>
              </a:rPr>
              <a:t>то есть, если гражданин отказывается расписываться авторучкой с </a:t>
            </a:r>
            <a:r>
              <a:rPr lang="ru-RU" sz="1200" dirty="0" err="1">
                <a:solidFill>
                  <a:srgbClr val="C00000"/>
                </a:solidFill>
              </a:rPr>
              <a:t>гелевым</a:t>
            </a:r>
            <a:r>
              <a:rPr lang="ru-RU" sz="1200" dirty="0">
                <a:solidFill>
                  <a:srgbClr val="C00000"/>
                </a:solidFill>
              </a:rPr>
              <a:t> наполнителем черного цвета, а расписывается, скажем, шариковой авторучкой с синем цветом пасты, то нет ни каких оснований не выдавать ему паспорт по этой причине. </a:t>
            </a:r>
            <a:endParaRPr lang="ru-RU" sz="1300" dirty="0">
              <a:solidFill>
                <a:srgbClr val="C00000"/>
              </a:solidFill>
            </a:endParaRPr>
          </a:p>
        </p:txBody>
      </p:sp>
      <p:sp>
        <p:nvSpPr>
          <p:cNvPr id="6" name="Выноска со стрелкой вниз 5"/>
          <p:cNvSpPr/>
          <p:nvPr/>
        </p:nvSpPr>
        <p:spPr>
          <a:xfrm>
            <a:off x="105272" y="2276872"/>
            <a:ext cx="3816424" cy="576064"/>
          </a:xfrm>
          <a:prstGeom prst="down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200" dirty="0"/>
              <a:t>Приказ МВД РФ №1105 от 28.12.2006 года</a:t>
            </a:r>
          </a:p>
        </p:txBody>
      </p:sp>
      <p:pic>
        <p:nvPicPr>
          <p:cNvPr id="10" name="Рисунок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312" y="3893325"/>
            <a:ext cx="2043926" cy="2874272"/>
          </a:xfrm>
          <a:prstGeom prst="rect">
            <a:avLst/>
          </a:prstGeom>
        </p:spPr>
      </p:pic>
      <p:sp>
        <p:nvSpPr>
          <p:cNvPr id="12" name="Прямоугольник 11"/>
          <p:cNvSpPr/>
          <p:nvPr/>
        </p:nvSpPr>
        <p:spPr>
          <a:xfrm>
            <a:off x="0" y="4077072"/>
            <a:ext cx="7617296" cy="646331"/>
          </a:xfrm>
          <a:prstGeom prst="rect">
            <a:avLst/>
          </a:prstGeom>
        </p:spPr>
        <p:txBody>
          <a:bodyPr wrap="square">
            <a:spAutoFit/>
          </a:bodyPr>
          <a:lstStyle/>
          <a:p>
            <a:pPr algn="just"/>
            <a:r>
              <a:rPr lang="ru-RU" sz="1200" dirty="0"/>
              <a:t>- В соответствие с кредитной политикой Банка можно заключать кредитные договора с клиентами, у которых отсутствует отчество и в паспорте указаны только фамилия и имя. Однако, если в паспорте отсутствует фамилия, это не говорит о том, что он поддельный или выдан с нарушениями.</a:t>
            </a:r>
          </a:p>
        </p:txBody>
      </p:sp>
      <p:sp>
        <p:nvSpPr>
          <p:cNvPr id="13" name="Прямоугольник 12"/>
          <p:cNvSpPr/>
          <p:nvPr/>
        </p:nvSpPr>
        <p:spPr>
          <a:xfrm>
            <a:off x="87248" y="5268109"/>
            <a:ext cx="7458040" cy="1477328"/>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ru-RU" sz="1000" b="1" u="sng" dirty="0"/>
              <a:t>Пояснение:</a:t>
            </a:r>
            <a:r>
              <a:rPr lang="ru-RU" sz="1000" b="1" dirty="0"/>
              <a:t> </a:t>
            </a:r>
            <a:r>
              <a:rPr lang="ru-RU" sz="1000" dirty="0"/>
              <a:t>фамилия может быть не указана в паспорте гражданина РФ только в том случае, если ее нет в свидетельстве о его рождении. Так, суд в Калининграде признал, что отсутствие фамилии у гражданина не может служить основанием для отказа в выдаче ему документов, удостоверяющих личность и его гражданское состояние. Такое решение суд вынес, дважды рассмотрев иск местного жителя против нотариуса, отказавшего ему во вступлении в наследство из-за того, что у мужчины нет фамилии, только имя. В обоих случаях судья вставал на сторону истца. Суд установил, что при регистрации рождения заявителя (в 1957 году в Баку) в соответствующие документы не были внесены сведения о его фамилии, а также о фамилии его отца. По данным суда, истец в 1976 году получил военный билет, в 2003-м — общегражданский паспорт, в 2005-м женился и в 2014-м получил загранпаспорт, причем во всех документах отсутствовала его фамилия.</a:t>
            </a:r>
            <a:endParaRPr lang="ru-RU" sz="1000" dirty="0">
              <a:solidFill>
                <a:schemeClr val="bg1"/>
              </a:solidFill>
            </a:endParaRPr>
          </a:p>
        </p:txBody>
      </p:sp>
      <p:sp>
        <p:nvSpPr>
          <p:cNvPr id="15" name="Прямоугольник 14"/>
          <p:cNvSpPr/>
          <p:nvPr/>
        </p:nvSpPr>
        <p:spPr>
          <a:xfrm>
            <a:off x="79628" y="4791635"/>
            <a:ext cx="7458040" cy="27699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ru-RU" sz="1200" u="sng" dirty="0">
                <a:solidFill>
                  <a:srgbClr val="B00000"/>
                </a:solidFill>
              </a:rPr>
              <a:t>Фамилия может отсутствовать в паспорте, только если ее нет в свидетельстве о рождении!</a:t>
            </a:r>
            <a:endParaRPr lang="ru-RU" sz="1200" dirty="0">
              <a:solidFill>
                <a:srgbClr val="B00000"/>
              </a:solidFill>
            </a:endParaRPr>
          </a:p>
        </p:txBody>
      </p:sp>
    </p:spTree>
    <p:extLst>
      <p:ext uri="{BB962C8B-B14F-4D97-AF65-F5344CB8AC3E}">
        <p14:creationId xmlns:p14="http://schemas.microsoft.com/office/powerpoint/2010/main" val="619158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438"/>
            <a:ext cx="5241032" cy="405422"/>
          </a:xfrm>
        </p:spPr>
        <p:txBody>
          <a:bodyPr>
            <a:normAutofit/>
          </a:bodyPr>
          <a:lstStyle/>
          <a:p>
            <a:r>
              <a:rPr lang="ru-RU" dirty="0"/>
              <a:t>Проверка Паспорт гражданина РФ.</a:t>
            </a:r>
          </a:p>
        </p:txBody>
      </p:sp>
      <p:sp>
        <p:nvSpPr>
          <p:cNvPr id="8" name="Прямоугольник 7"/>
          <p:cNvSpPr/>
          <p:nvPr/>
        </p:nvSpPr>
        <p:spPr>
          <a:xfrm>
            <a:off x="30233" y="2072228"/>
            <a:ext cx="248786" cy="369332"/>
          </a:xfrm>
          <a:prstGeom prst="rect">
            <a:avLst/>
          </a:prstGeom>
        </p:spPr>
        <p:txBody>
          <a:bodyPr wrap="none">
            <a:spAutoFit/>
          </a:bodyPr>
          <a:lstStyle/>
          <a:p>
            <a:r>
              <a:rPr lang="ru-RU" dirty="0"/>
              <a:t> </a:t>
            </a:r>
            <a:endParaRPr lang="ru-RU" sz="1400" dirty="0"/>
          </a:p>
        </p:txBody>
      </p:sp>
      <p:sp>
        <p:nvSpPr>
          <p:cNvPr id="9" name="Прямоугольник 8"/>
          <p:cNvSpPr/>
          <p:nvPr/>
        </p:nvSpPr>
        <p:spPr>
          <a:xfrm>
            <a:off x="51232" y="1052736"/>
            <a:ext cx="9875767" cy="1569660"/>
          </a:xfrm>
          <a:prstGeom prst="rect">
            <a:avLst/>
          </a:prstGeom>
        </p:spPr>
        <p:txBody>
          <a:bodyPr wrap="square">
            <a:spAutoFit/>
          </a:bodyPr>
          <a:lstStyle/>
          <a:p>
            <a:r>
              <a:rPr lang="ru-RU" sz="1200" dirty="0"/>
              <a:t>1.3. В паспорте образца 2007года на 3-й странице на поверхности  ламинирующей  пленки проверяется  наличие   голографических изображений  герба России, звезд, надписей «РФ»,  «РОССИЯ», «RUSSIA»,  которые меняют вид  при изменении угла наблюдения между плоскостью листа и зрением наблюдателя.</a:t>
            </a:r>
          </a:p>
          <a:p>
            <a:r>
              <a:rPr lang="ru-RU" sz="1200" u="sng" dirty="0">
                <a:solidFill>
                  <a:srgbClr val="C00000"/>
                </a:solidFill>
              </a:rPr>
              <a:t>ВАЖНО ПОМНИТЬ:</a:t>
            </a:r>
            <a:r>
              <a:rPr lang="ru-RU" sz="1200" dirty="0">
                <a:solidFill>
                  <a:srgbClr val="C00000"/>
                </a:solidFill>
              </a:rPr>
              <a:t> Отсутствие в паспорте образца 2007 года на 3-й странице голографических изображений, и в частности на участке фотографии, может свидетельствовать о подделке паспорта.</a:t>
            </a:r>
          </a:p>
          <a:p>
            <a:r>
              <a:rPr lang="ru-RU" sz="1200" dirty="0"/>
              <a:t>1.4.Производится осмотр защитного  круглого элемента с аббревиатурой  "РФ"   расположенного в верхнем правом углу. Элемент отпечатан специальной </a:t>
            </a:r>
            <a:r>
              <a:rPr lang="ru-RU" sz="1200" dirty="0" err="1"/>
              <a:t>оптическопеременной</a:t>
            </a:r>
            <a:r>
              <a:rPr lang="ru-RU" sz="1200" dirty="0"/>
              <a:t> краской (</a:t>
            </a:r>
            <a:r>
              <a:rPr lang="en-US" sz="1200" dirty="0"/>
              <a:t>OVI</a:t>
            </a:r>
            <a:r>
              <a:rPr lang="ru-RU" sz="1200" dirty="0"/>
              <a:t> краска), которая меняет цвет с пурпурного на зеленый в зависимости от угла освещения.   </a:t>
            </a:r>
          </a:p>
        </p:txBody>
      </p:sp>
      <p:pic>
        <p:nvPicPr>
          <p:cNvPr id="9220" name="Picture 4" descr="РФ"/>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496" y="2683319"/>
            <a:ext cx="1309652" cy="119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PICT0013Б"/>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8791" y="2653799"/>
            <a:ext cx="1298398" cy="119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Прямоугольник 14"/>
          <p:cNvSpPr/>
          <p:nvPr/>
        </p:nvSpPr>
        <p:spPr>
          <a:xfrm>
            <a:off x="24220" y="6021782"/>
            <a:ext cx="5949984" cy="646331"/>
          </a:xfrm>
          <a:prstGeom prst="rect">
            <a:avLst/>
          </a:prstGeom>
        </p:spPr>
        <p:txBody>
          <a:bodyPr wrap="square">
            <a:spAutoFit/>
          </a:bodyPr>
          <a:lstStyle/>
          <a:p>
            <a:pPr algn="just"/>
            <a:r>
              <a:rPr lang="ru-RU" sz="1200" dirty="0"/>
              <a:t>1.5. Проверяется на просвет наличие и рисунок  </a:t>
            </a:r>
            <a:r>
              <a:rPr lang="ru-RU" sz="1200" dirty="0" err="1"/>
              <a:t>трехтонового</a:t>
            </a:r>
            <a:r>
              <a:rPr lang="ru-RU" sz="1200" dirty="0"/>
              <a:t>  водяного  знака в виде    изображения аббревиатуры букв «РФ», располо­женной по всей поверхности листа</a:t>
            </a:r>
          </a:p>
        </p:txBody>
      </p:sp>
      <p:pic>
        <p:nvPicPr>
          <p:cNvPr id="16" name="Picture 2" descr="IMG_2321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9984" y="5229199"/>
            <a:ext cx="1676894" cy="152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descr="IMG_1318 маленькая"/>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0546" y="3937944"/>
            <a:ext cx="1885010" cy="282098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130" y="2683319"/>
            <a:ext cx="3214861" cy="222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Стрелка вправо 20"/>
          <p:cNvSpPr/>
          <p:nvPr/>
        </p:nvSpPr>
        <p:spPr>
          <a:xfrm>
            <a:off x="3464476" y="2780928"/>
            <a:ext cx="1152128" cy="10801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p>
        </p:txBody>
      </p:sp>
      <p:sp>
        <p:nvSpPr>
          <p:cNvPr id="12" name="Прямоугольник 11"/>
          <p:cNvSpPr/>
          <p:nvPr/>
        </p:nvSpPr>
        <p:spPr>
          <a:xfrm>
            <a:off x="24220" y="4906034"/>
            <a:ext cx="5302430" cy="584775"/>
          </a:xfrm>
          <a:prstGeom prst="rect">
            <a:avLst/>
          </a:prstGeom>
        </p:spPr>
        <p:txBody>
          <a:bodyPr wrap="square">
            <a:spAutoFit/>
          </a:bodyPr>
          <a:lstStyle/>
          <a:p>
            <a:pPr lvl="0" algn="just" fontAlgn="base">
              <a:spcBef>
                <a:spcPct val="0"/>
              </a:spcBef>
              <a:spcAft>
                <a:spcPct val="0"/>
              </a:spcAft>
            </a:pPr>
            <a:r>
              <a:rPr lang="ru-RU" sz="800" dirty="0">
                <a:solidFill>
                  <a:srgbClr val="000000"/>
                </a:solidFill>
                <a:latin typeface="Arial" pitchFamily="34" charset="0"/>
                <a:ea typeface="Times New Roman" pitchFamily="18" charset="0"/>
                <a:cs typeface="Arial" pitchFamily="34" charset="0"/>
              </a:rPr>
              <a:t>В соответствии с требованиями Постановления Правительства РФ №828 от 08.07.1997 года, с учётом изменений внесённых Постановлением Правительства №779 от 20.12.2006 года, а также Постановлением Правительства Российской Федерации от 27 мая 2011 г. N 424. Согласно последнему, с 1 июля 2011 г. выдаются паспорта, содержащие заполненную зону машиночитаемой записи</a:t>
            </a:r>
            <a:r>
              <a:rPr lang="en-US" sz="800">
                <a:solidFill>
                  <a:srgbClr val="000000"/>
                </a:solidFill>
                <a:latin typeface="Arial" pitchFamily="34" charset="0"/>
                <a:ea typeface="Times New Roman" pitchFamily="18" charset="0"/>
                <a:cs typeface="Arial" pitchFamily="34" charset="0"/>
              </a:rPr>
              <a:t>.</a:t>
            </a:r>
            <a:r>
              <a:rPr lang="ru-RU" sz="800">
                <a:solidFill>
                  <a:srgbClr val="000000"/>
                </a:solidFill>
                <a:latin typeface="Arial" pitchFamily="34" charset="0"/>
                <a:ea typeface="Times New Roman" pitchFamily="18" charset="0"/>
                <a:cs typeface="Arial" pitchFamily="34" charset="0"/>
              </a:rPr>
              <a:t> </a:t>
            </a:r>
            <a:endParaRPr lang="ru-RU" sz="800" dirty="0">
              <a:latin typeface="Arial" pitchFamily="34" charset="0"/>
              <a:cs typeface="Arial" pitchFamily="34" charset="0"/>
            </a:endParaRPr>
          </a:p>
        </p:txBody>
      </p:sp>
      <p:cxnSp>
        <p:nvCxnSpPr>
          <p:cNvPr id="14" name="Прямая со стрелкой 13"/>
          <p:cNvCxnSpPr/>
          <p:nvPr/>
        </p:nvCxnSpPr>
        <p:spPr>
          <a:xfrm flipV="1">
            <a:off x="1352600" y="4725144"/>
            <a:ext cx="409456" cy="21942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04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438"/>
            <a:ext cx="5241032" cy="405422"/>
          </a:xfrm>
        </p:spPr>
        <p:txBody>
          <a:bodyPr/>
          <a:lstStyle/>
          <a:p>
            <a:r>
              <a:rPr lang="ru-RU" b="1" dirty="0"/>
              <a:t>В АО «ОТП Банк» Категорически запрещено !!!</a:t>
            </a:r>
            <a:endParaRPr lang="ru-RU" dirty="0"/>
          </a:p>
        </p:txBody>
      </p:sp>
      <p:sp>
        <p:nvSpPr>
          <p:cNvPr id="5" name="Прямоугольник 4"/>
          <p:cNvSpPr/>
          <p:nvPr/>
        </p:nvSpPr>
        <p:spPr>
          <a:xfrm>
            <a:off x="1951292" y="3488496"/>
            <a:ext cx="4891882" cy="246221"/>
          </a:xfrm>
          <a:prstGeom prst="rect">
            <a:avLst/>
          </a:prstGeom>
        </p:spPr>
        <p:txBody>
          <a:bodyPr wrap="square">
            <a:spAutoFit/>
          </a:bodyPr>
          <a:lstStyle/>
          <a:p>
            <a:r>
              <a:rPr lang="ru-RU" sz="1000" dirty="0"/>
              <a:t>Оставлять без присмотра рабочий ПК/ноутбук не заблокированным.</a:t>
            </a:r>
          </a:p>
        </p:txBody>
      </p:sp>
      <p:sp>
        <p:nvSpPr>
          <p:cNvPr id="6" name="Прямоугольник 5"/>
          <p:cNvSpPr/>
          <p:nvPr/>
        </p:nvSpPr>
        <p:spPr>
          <a:xfrm>
            <a:off x="1890174" y="1052736"/>
            <a:ext cx="4953000" cy="553998"/>
          </a:xfrm>
          <a:prstGeom prst="rect">
            <a:avLst/>
          </a:prstGeom>
        </p:spPr>
        <p:txBody>
          <a:bodyPr>
            <a:spAutoFit/>
          </a:bodyPr>
          <a:lstStyle/>
          <a:p>
            <a:r>
              <a:rPr lang="ru-RU" sz="1000" dirty="0"/>
              <a:t>Передавать кому-бы то ни было (включая руководителей и иных сотрудников АО «ОТП Банк») свои персональный логин и пароль для доступа в служебное ПО Банка;</a:t>
            </a:r>
          </a:p>
        </p:txBody>
      </p:sp>
      <p:sp>
        <p:nvSpPr>
          <p:cNvPr id="7" name="Прямоугольник 6"/>
          <p:cNvSpPr/>
          <p:nvPr/>
        </p:nvSpPr>
        <p:spPr>
          <a:xfrm>
            <a:off x="1951292" y="1700808"/>
            <a:ext cx="4953000" cy="553998"/>
          </a:xfrm>
          <a:prstGeom prst="rect">
            <a:avLst/>
          </a:prstGeom>
        </p:spPr>
        <p:txBody>
          <a:bodyPr>
            <a:spAutoFit/>
          </a:bodyPr>
          <a:lstStyle/>
          <a:p>
            <a:r>
              <a:rPr lang="ru-RU" sz="1000" dirty="0"/>
              <a:t>Записывать в блокнотах, на листках бумаги и т.п., а также в электронных носителях свой персональный логин и пароль для доступа в  служебное  ПО Банка;</a:t>
            </a:r>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64" y="1052736"/>
            <a:ext cx="1728192" cy="1177563"/>
          </a:xfrm>
          <a:prstGeom prst="rect">
            <a:avLst/>
          </a:prstGeom>
        </p:spPr>
      </p:pic>
      <p:sp>
        <p:nvSpPr>
          <p:cNvPr id="9" name="Прямоугольник 8"/>
          <p:cNvSpPr/>
          <p:nvPr/>
        </p:nvSpPr>
        <p:spPr>
          <a:xfrm>
            <a:off x="1935958" y="2562138"/>
            <a:ext cx="4953000" cy="707886"/>
          </a:xfrm>
          <a:prstGeom prst="rect">
            <a:avLst/>
          </a:prstGeom>
        </p:spPr>
        <p:txBody>
          <a:bodyPr>
            <a:spAutoFit/>
          </a:bodyPr>
          <a:lstStyle/>
          <a:p>
            <a:r>
              <a:rPr lang="ru-RU" sz="1000" dirty="0"/>
              <a:t>Подключать к рабочему ПК/ноутбуку личные гаджеты/мобильные телефоны/плееры, а так же </a:t>
            </a:r>
            <a:r>
              <a:rPr lang="ru-RU" sz="1000" dirty="0">
                <a:ea typeface="Calibri" pitchFamily="34" charset="0"/>
                <a:cs typeface="Arial" charset="0"/>
              </a:rPr>
              <a:t>съемные носители, устанавливать на рабочие компьютеры стороннее ПО и снимать на телефон данные с экрана рабочего компьютера</a:t>
            </a:r>
            <a:endParaRPr lang="ru-RU" sz="1000" dirty="0"/>
          </a:p>
        </p:txBody>
      </p:sp>
      <p:pic>
        <p:nvPicPr>
          <p:cNvPr id="11" name="Рисунок 10"/>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859071" y="1196752"/>
            <a:ext cx="1142392" cy="1152128"/>
          </a:xfrm>
          <a:prstGeom prst="rect">
            <a:avLst/>
          </a:prstGeom>
        </p:spPr>
      </p:pic>
      <p:pic>
        <p:nvPicPr>
          <p:cNvPr id="14" name="Рисунок 1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6414" y="3397555"/>
            <a:ext cx="1457192" cy="1092894"/>
          </a:xfrm>
          <a:prstGeom prst="rect">
            <a:avLst/>
          </a:prstGeom>
        </p:spPr>
      </p:pic>
      <p:pic>
        <p:nvPicPr>
          <p:cNvPr id="15" name="Рисунок 14"/>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3284" y="2291174"/>
            <a:ext cx="1033371" cy="1106381"/>
          </a:xfrm>
          <a:prstGeom prst="rect">
            <a:avLst/>
          </a:prstGeom>
        </p:spPr>
      </p:pic>
      <p:pic>
        <p:nvPicPr>
          <p:cNvPr id="16" name="Рисунок 15"/>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559715" y="3718969"/>
            <a:ext cx="2360712" cy="3147615"/>
          </a:xfrm>
          <a:prstGeom prst="rect">
            <a:avLst/>
          </a:prstGeom>
        </p:spPr>
      </p:pic>
      <p:sp>
        <p:nvSpPr>
          <p:cNvPr id="21" name="Прямоугольник 20"/>
          <p:cNvSpPr/>
          <p:nvPr/>
        </p:nvSpPr>
        <p:spPr>
          <a:xfrm>
            <a:off x="1985536" y="3813732"/>
            <a:ext cx="4953000" cy="400110"/>
          </a:xfrm>
          <a:prstGeom prst="rect">
            <a:avLst/>
          </a:prstGeom>
        </p:spPr>
        <p:txBody>
          <a:bodyPr>
            <a:spAutoFit/>
          </a:bodyPr>
          <a:lstStyle/>
          <a:p>
            <a:r>
              <a:rPr lang="ru-RU" sz="1000" dirty="0">
                <a:ea typeface="Calibri" pitchFamily="34" charset="0"/>
                <a:cs typeface="Arial" charset="0"/>
              </a:rPr>
              <a:t>Предоставлять конфиденциальную информацию, относящуюся к Банковской тайне или нарушающую права и интересы заемщика третьим лицам</a:t>
            </a:r>
          </a:p>
        </p:txBody>
      </p:sp>
      <p:pic>
        <p:nvPicPr>
          <p:cNvPr id="22" name="Рисунок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43174" y="2435760"/>
            <a:ext cx="1052736" cy="1052736"/>
          </a:xfrm>
          <a:prstGeom prst="rect">
            <a:avLst/>
          </a:prstGeom>
        </p:spPr>
      </p:pic>
    </p:spTree>
    <p:extLst>
      <p:ext uri="{BB962C8B-B14F-4D97-AF65-F5344CB8AC3E}">
        <p14:creationId xmlns:p14="http://schemas.microsoft.com/office/powerpoint/2010/main" val="2105681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pPr/>
              <a:t>20</a:t>
            </a:fld>
            <a:endParaRPr lang="ru-RU" dirty="0"/>
          </a:p>
        </p:txBody>
      </p:sp>
      <p:sp>
        <p:nvSpPr>
          <p:cNvPr id="4" name="Заголовок 3"/>
          <p:cNvSpPr>
            <a:spLocks noGrp="1"/>
          </p:cNvSpPr>
          <p:nvPr>
            <p:ph type="title"/>
          </p:nvPr>
        </p:nvSpPr>
        <p:spPr>
          <a:xfrm>
            <a:off x="30115" y="332656"/>
            <a:ext cx="5241032" cy="405422"/>
          </a:xfrm>
        </p:spPr>
        <p:txBody>
          <a:bodyPr>
            <a:normAutofit/>
          </a:bodyPr>
          <a:lstStyle/>
          <a:p>
            <a:r>
              <a:rPr lang="ru-RU" dirty="0"/>
              <a:t>Проверка Паспорт гражданина РФ. </a:t>
            </a:r>
          </a:p>
        </p:txBody>
      </p:sp>
      <p:sp>
        <p:nvSpPr>
          <p:cNvPr id="7" name="Прямоугольник 6"/>
          <p:cNvSpPr/>
          <p:nvPr/>
        </p:nvSpPr>
        <p:spPr>
          <a:xfrm>
            <a:off x="119844" y="1052736"/>
            <a:ext cx="4617132" cy="1938992"/>
          </a:xfrm>
          <a:prstGeom prst="rect">
            <a:avLst/>
          </a:prstGeom>
        </p:spPr>
        <p:txBody>
          <a:bodyPr wrap="square">
            <a:spAutoFit/>
          </a:bodyPr>
          <a:lstStyle/>
          <a:p>
            <a:pPr algn="just"/>
            <a:r>
              <a:rPr lang="ru-RU" sz="1200" dirty="0"/>
              <a:t>На страницу с 5</a:t>
            </a:r>
            <a:r>
              <a:rPr lang="en-US" sz="1200" dirty="0"/>
              <a:t>-</a:t>
            </a:r>
            <a:r>
              <a:rPr lang="ru-RU" sz="1200" dirty="0"/>
              <a:t>ой по 12</a:t>
            </a:r>
            <a:r>
              <a:rPr lang="en-US" sz="1200" dirty="0"/>
              <a:t>-</a:t>
            </a:r>
            <a:r>
              <a:rPr lang="ru-RU" sz="1200" dirty="0" err="1"/>
              <a:t>ую</a:t>
            </a:r>
            <a:r>
              <a:rPr lang="ru-RU" sz="1200" dirty="0"/>
              <a:t> могут быть проставлены следующие штампы:</a:t>
            </a:r>
          </a:p>
          <a:p>
            <a:pPr marL="514350" indent="-514350" algn="just">
              <a:buAutoNum type="arabicPeriod"/>
            </a:pPr>
            <a:r>
              <a:rPr lang="ru-RU" sz="1200" dirty="0"/>
              <a:t>Зарегистрирован.</a:t>
            </a:r>
          </a:p>
          <a:p>
            <a:pPr marL="514350" indent="-514350" algn="just">
              <a:buAutoNum type="arabicPeriod"/>
            </a:pPr>
            <a:r>
              <a:rPr lang="ru-RU" sz="1200" dirty="0"/>
              <a:t>Снят с регистрационного учёта.</a:t>
            </a:r>
          </a:p>
          <a:p>
            <a:pPr algn="just"/>
            <a:r>
              <a:rPr lang="ru-RU" sz="1200" dirty="0"/>
              <a:t>Количество штампов может быть как чётное, так и не чётное.</a:t>
            </a:r>
          </a:p>
          <a:p>
            <a:pPr algn="just"/>
            <a:endParaRPr lang="ru-RU" sz="1200" dirty="0"/>
          </a:p>
          <a:p>
            <a:pPr algn="just"/>
            <a:r>
              <a:rPr lang="ru-RU" sz="1200" dirty="0">
                <a:solidFill>
                  <a:srgbClr val="C00000"/>
                </a:solidFill>
              </a:rPr>
              <a:t>При этом может быть проставлено два штампа о регистрации подряд без снятия с регистрационного учёта (при изменении административно-территориального деления и, если, адрес постоянной регистрации не изменился).  </a:t>
            </a:r>
            <a:endParaRPr lang="ru-RU" sz="12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2842" y="1052736"/>
            <a:ext cx="4743450"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3789040"/>
            <a:ext cx="3868452" cy="2864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Стрелка влево 10"/>
          <p:cNvSpPr/>
          <p:nvPr/>
        </p:nvSpPr>
        <p:spPr>
          <a:xfrm>
            <a:off x="4376936" y="4437112"/>
            <a:ext cx="4968552" cy="2144626"/>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000" dirty="0">
                <a:solidFill>
                  <a:srgbClr val="FF0000"/>
                </a:solidFill>
              </a:rPr>
              <a:t>Данный паспорт не действителен «Выдан с нарушениями», так как место постоянной регистрации изменилось: другой номер дома.</a:t>
            </a:r>
          </a:p>
          <a:p>
            <a:pPr algn="ctr"/>
            <a:r>
              <a:rPr lang="ru-RU" sz="1000" dirty="0">
                <a:solidFill>
                  <a:schemeClr val="tx1"/>
                </a:solidFill>
              </a:rPr>
              <a:t>При смене места жительства, необходимо было снять с регистрационного учёта по старому месту (проставить соответствующий штамп) и зарегистрировать по новому месту жительства.</a:t>
            </a:r>
            <a:endParaRPr lang="ru-RU" sz="1000" dirty="0"/>
          </a:p>
        </p:txBody>
      </p:sp>
      <p:sp>
        <p:nvSpPr>
          <p:cNvPr id="2" name="Прямоугольник 1"/>
          <p:cNvSpPr/>
          <p:nvPr/>
        </p:nvSpPr>
        <p:spPr>
          <a:xfrm>
            <a:off x="4932950" y="1196752"/>
            <a:ext cx="2371725" cy="90385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ru-RU" sz="800" dirty="0"/>
              <a:t>Ранее п. </a:t>
            </a:r>
            <a:r>
              <a:rPr lang="ru-RU" sz="800" dirty="0" err="1"/>
              <a:t>Мосрентген</a:t>
            </a:r>
            <a:r>
              <a:rPr lang="ru-RU" sz="800" dirty="0"/>
              <a:t> относился с Московской области, далее, после изменения административно-территориального деления, начал относиться к п. Коммунарка г. </a:t>
            </a:r>
            <a:r>
              <a:rPr lang="ru-RU" sz="800" dirty="0" err="1"/>
              <a:t>Мосвквы</a:t>
            </a:r>
            <a:r>
              <a:rPr lang="ru-RU" sz="800" dirty="0"/>
              <a:t>, также в п. </a:t>
            </a:r>
            <a:r>
              <a:rPr lang="ru-RU" sz="800" dirty="0" err="1"/>
              <a:t>Мосрентген</a:t>
            </a:r>
            <a:r>
              <a:rPr lang="ru-RU" sz="800" dirty="0"/>
              <a:t> начало входить пос. завода </a:t>
            </a:r>
            <a:r>
              <a:rPr lang="ru-RU" sz="800" dirty="0" err="1"/>
              <a:t>Мосрентген</a:t>
            </a:r>
            <a:r>
              <a:rPr lang="ru-RU" sz="800" dirty="0"/>
              <a:t>.</a:t>
            </a:r>
          </a:p>
        </p:txBody>
      </p:sp>
    </p:spTree>
    <p:extLst>
      <p:ext uri="{BB962C8B-B14F-4D97-AF65-F5344CB8AC3E}">
        <p14:creationId xmlns:p14="http://schemas.microsoft.com/office/powerpoint/2010/main" val="2744143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438"/>
            <a:ext cx="5241032" cy="405422"/>
          </a:xfrm>
        </p:spPr>
        <p:txBody>
          <a:bodyPr/>
          <a:lstStyle/>
          <a:p>
            <a:r>
              <a:rPr lang="ru-RU" dirty="0"/>
              <a:t>Проверка Паспорт гражданина РФ.</a:t>
            </a:r>
          </a:p>
        </p:txBody>
      </p:sp>
      <p:sp>
        <p:nvSpPr>
          <p:cNvPr id="4" name="Прямоугольник 3"/>
          <p:cNvSpPr/>
          <p:nvPr/>
        </p:nvSpPr>
        <p:spPr>
          <a:xfrm>
            <a:off x="0" y="1124744"/>
            <a:ext cx="9906000" cy="1785104"/>
          </a:xfrm>
          <a:prstGeom prst="rect">
            <a:avLst/>
          </a:prstGeom>
        </p:spPr>
        <p:txBody>
          <a:bodyPr wrap="square">
            <a:spAutoFit/>
          </a:bodyPr>
          <a:lstStyle/>
          <a:p>
            <a:pPr marL="342900" indent="-342900">
              <a:buAutoNum type="arabicPeriod" startAt="2"/>
            </a:pPr>
            <a:r>
              <a:rPr lang="ru-RU" sz="1400" b="1" dirty="0"/>
              <a:t>Контроль физико-химической защиты. (Проводится при наличии на ТТ специальных приборов)</a:t>
            </a:r>
          </a:p>
          <a:p>
            <a:r>
              <a:rPr lang="ru-RU" sz="1200" dirty="0"/>
              <a:t>2.1. Данный этап осуществляется в первую очередь с использованием источника УФ (ультрафиолетового) излучения с длиной волны 365нм. При этом проверяется наличие скрытых (невидимых при обычном освещении) изображений: на 2-й странице наблюдается светло-зеленое</a:t>
            </a:r>
            <a:r>
              <a:rPr lang="ru-RU" sz="1200" i="1" dirty="0"/>
              <a:t> </a:t>
            </a:r>
            <a:r>
              <a:rPr lang="ru-RU" sz="1200" dirty="0"/>
              <a:t>свечение слова «ПАСПОРТ», на 3-й странице - «РОССИЯ». </a:t>
            </a:r>
          </a:p>
          <a:p>
            <a:r>
              <a:rPr lang="ru-RU" sz="1200" dirty="0"/>
              <a:t>2.2. В нижней части на 3-й странице  и фотографии в УФЛ отображается  бесцветный (невидимый)  расположенный в три волнообразные</a:t>
            </a:r>
            <a:r>
              <a:rPr lang="ru-RU" sz="1200" i="1" dirty="0"/>
              <a:t> </a:t>
            </a:r>
            <a:r>
              <a:rPr lang="ru-RU" sz="1200" dirty="0"/>
              <a:t>строки повторяющийся текст: паспорт образца 1997г – «МВД России», паспорт образца 2007г – «ФМС РОССИИ»,  который наблюдается  в виде свечения красного и  жёлто-зелёного  цвета соответственно. </a:t>
            </a:r>
          </a:p>
          <a:p>
            <a:r>
              <a:rPr lang="ru-RU" sz="1200" dirty="0"/>
              <a:t>2.3. На всех листах паспорта хаотично расположены люминесцирующие </a:t>
            </a:r>
            <a:r>
              <a:rPr lang="ru-RU" sz="1200" dirty="0" err="1"/>
              <a:t>микроволокна</a:t>
            </a:r>
            <a:r>
              <a:rPr lang="ru-RU" sz="1200" dirty="0"/>
              <a:t> оранжевого и зеленого цвета.</a:t>
            </a:r>
          </a:p>
          <a:p>
            <a:r>
              <a:rPr lang="ru-RU" sz="1200" dirty="0"/>
              <a:t> </a:t>
            </a:r>
          </a:p>
        </p:txBody>
      </p:sp>
      <p:pic>
        <p:nvPicPr>
          <p:cNvPr id="10244" name="Picture 4" descr="Сафиуллин УФЛ ст"/>
          <p:cNvPicPr>
            <a:picLocks noChangeAspect="1" noChangeArrowheads="1"/>
          </p:cNvPicPr>
          <p:nvPr/>
        </p:nvPicPr>
        <p:blipFill>
          <a:blip r:embed="rId2">
            <a:extLst>
              <a:ext uri="{28A0092B-C50C-407E-A947-70E740481C1C}">
                <a14:useLocalDpi xmlns:a14="http://schemas.microsoft.com/office/drawing/2010/main" val="0"/>
              </a:ext>
            </a:extLst>
          </a:blip>
          <a:srcRect b="5539"/>
          <a:stretch>
            <a:fillRect/>
          </a:stretch>
        </p:blipFill>
        <p:spPr bwMode="auto">
          <a:xfrm>
            <a:off x="200472" y="4206406"/>
            <a:ext cx="3024336" cy="140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Сафиуллин УФЛ ст"/>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472" y="2708920"/>
            <a:ext cx="2994972" cy="149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IMG_2664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9068" y="2708920"/>
            <a:ext cx="2994972" cy="1497486"/>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IMG_2663АБ"/>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9067" y="4200274"/>
            <a:ext cx="3030007" cy="140628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343600" y="2708920"/>
            <a:ext cx="3096344" cy="2123658"/>
          </a:xfrm>
          <a:prstGeom prst="rect">
            <a:avLst/>
          </a:prstGeom>
        </p:spPr>
        <p:txBody>
          <a:bodyPr wrap="square">
            <a:spAutoFit/>
          </a:bodyPr>
          <a:lstStyle/>
          <a:p>
            <a:pPr algn="just"/>
            <a:r>
              <a:rPr lang="ru-RU" sz="1200" b="1" u="sng" dirty="0">
                <a:solidFill>
                  <a:srgbClr val="C00000"/>
                </a:solidFill>
              </a:rPr>
              <a:t>ВАЖНО ПОМНИТЬ:</a:t>
            </a:r>
            <a:r>
              <a:rPr lang="ru-RU" sz="1200" b="1" dirty="0">
                <a:solidFill>
                  <a:srgbClr val="C00000"/>
                </a:solidFill>
              </a:rPr>
              <a:t> Наличие яркого свечения поверхности страницы,  либо полное отсутствие волнообразных строк текста, либо отсутствие текста на поверхности фотографии может свидетельствовать о подделке паспорта. В этом случае только микроскопическое изучение может выявить причину несоответствия реквизитов.</a:t>
            </a:r>
            <a:endParaRPr lang="ru-RU" sz="1200" dirty="0">
              <a:solidFill>
                <a:srgbClr val="C00000"/>
              </a:solidFill>
            </a:endParaRPr>
          </a:p>
        </p:txBody>
      </p:sp>
      <p:sp>
        <p:nvSpPr>
          <p:cNvPr id="6" name="Прямоугольник 5"/>
          <p:cNvSpPr/>
          <p:nvPr/>
        </p:nvSpPr>
        <p:spPr>
          <a:xfrm>
            <a:off x="6112" y="5661248"/>
            <a:ext cx="6167928" cy="461665"/>
          </a:xfrm>
          <a:prstGeom prst="rect">
            <a:avLst/>
          </a:prstGeom>
        </p:spPr>
        <p:txBody>
          <a:bodyPr wrap="square">
            <a:spAutoFit/>
          </a:bodyPr>
          <a:lstStyle/>
          <a:p>
            <a:r>
              <a:rPr lang="ru-RU" sz="1200" dirty="0"/>
              <a:t>2.4. Между 10-ой и 11-ой страницами расположена люминесцирующая в УФЛ  плетеная нить, с помощью которой сшиты листы паспорта и обложка.  </a:t>
            </a:r>
          </a:p>
        </p:txBody>
      </p:sp>
      <p:pic>
        <p:nvPicPr>
          <p:cNvPr id="10248" name="Picture 8" descr="Нить УФЛ "/>
          <p:cNvPicPr>
            <a:picLocks noChangeAspect="1" noChangeArrowheads="1"/>
          </p:cNvPicPr>
          <p:nvPr/>
        </p:nvPicPr>
        <p:blipFill>
          <a:blip r:embed="rId6" cstate="print">
            <a:extLst>
              <a:ext uri="{28A0092B-C50C-407E-A947-70E740481C1C}">
                <a14:useLocalDpi xmlns:a14="http://schemas.microsoft.com/office/drawing/2010/main" val="0"/>
              </a:ext>
            </a:extLst>
          </a:blip>
          <a:srcRect b="1376"/>
          <a:stretch>
            <a:fillRect/>
          </a:stretch>
        </p:blipFill>
        <p:spPr bwMode="auto">
          <a:xfrm>
            <a:off x="6825208" y="4977680"/>
            <a:ext cx="12271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4388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pPr/>
              <a:t>22</a:t>
            </a:fld>
            <a:endParaRPr lang="ru-RU" dirty="0"/>
          </a:p>
        </p:txBody>
      </p:sp>
      <p:sp>
        <p:nvSpPr>
          <p:cNvPr id="4" name="Заголовок 3"/>
          <p:cNvSpPr>
            <a:spLocks noGrp="1"/>
          </p:cNvSpPr>
          <p:nvPr>
            <p:ph type="title"/>
          </p:nvPr>
        </p:nvSpPr>
        <p:spPr>
          <a:xfrm>
            <a:off x="0" y="346438"/>
            <a:ext cx="5241032" cy="405422"/>
          </a:xfrm>
        </p:spPr>
        <p:txBody>
          <a:bodyPr/>
          <a:lstStyle/>
          <a:p>
            <a:r>
              <a:rPr lang="ru-RU" dirty="0"/>
              <a:t>Проверка Паспорт гражданина РФ.</a:t>
            </a:r>
          </a:p>
        </p:txBody>
      </p:sp>
      <p:sp>
        <p:nvSpPr>
          <p:cNvPr id="5" name="Прямоугольник 4"/>
          <p:cNvSpPr/>
          <p:nvPr/>
        </p:nvSpPr>
        <p:spPr>
          <a:xfrm>
            <a:off x="0" y="1124744"/>
            <a:ext cx="9777536" cy="1785104"/>
          </a:xfrm>
          <a:prstGeom prst="rect">
            <a:avLst/>
          </a:prstGeom>
        </p:spPr>
        <p:txBody>
          <a:bodyPr wrap="square">
            <a:spAutoFit/>
          </a:bodyPr>
          <a:lstStyle/>
          <a:p>
            <a:r>
              <a:rPr lang="ru-RU" sz="1400" b="1" u="sng" dirty="0"/>
              <a:t>3. Микроскопический осмотр.</a:t>
            </a:r>
            <a:endParaRPr lang="ru-RU" sz="1400" dirty="0"/>
          </a:p>
          <a:p>
            <a:r>
              <a:rPr lang="ru-RU" sz="1200" dirty="0"/>
              <a:t>       3.1. На данном  этапе бланк паспорта осматривается  с помощью лупы 10-ти кратного увеличения, а также определяется  способ печати графических элементов бланка. </a:t>
            </a:r>
          </a:p>
          <a:p>
            <a:pPr algn="just"/>
            <a:r>
              <a:rPr lang="ru-RU" sz="1200" dirty="0"/>
              <a:t>       3.2. Серия и номер бланка паспорта выполнен красителем  красного цвета – высокий способ печати. </a:t>
            </a:r>
            <a:r>
              <a:rPr lang="ru-RU" sz="1200" i="1" dirty="0"/>
              <a:t>(</a:t>
            </a:r>
            <a:r>
              <a:rPr lang="ru-RU" sz="1200" b="1" i="1" dirty="0"/>
              <a:t>Нумерация </a:t>
            </a:r>
            <a:r>
              <a:rPr lang="ru-RU" sz="1200" i="1" dirty="0"/>
              <a:t>паспорта состоит из трех групп цифр. Первые 2 группы, состоящие из 4 цифр, обозначают серию бланка паспорта, третья группа, состоящая из шести цифр, обозначает номер бланка паспорта. Первые две цифры серии определяют номер региона России, в котором выдан паспорт)</a:t>
            </a:r>
            <a:r>
              <a:rPr lang="ru-RU" sz="1200" dirty="0"/>
              <a:t> В паспортах образца 2007 года дополнительно воспроизведена нумерация на 5-20 страницах способом лазерной перфорации. Изображение цифр серии и номера бланка паспорта формируется с помощью прожигаемых лазером в бумаге и переплетном материале видимых на просвет отверстий.</a:t>
            </a:r>
          </a:p>
        </p:txBody>
      </p:sp>
      <p:pic>
        <p:nvPicPr>
          <p:cNvPr id="14338" name="Picture 2" descr="номер увеличен норм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9344" y="2708920"/>
            <a:ext cx="1600200"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микроперфораци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824" y="2918196"/>
            <a:ext cx="4529518" cy="80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13692" y="3789040"/>
            <a:ext cx="7912034" cy="276999"/>
          </a:xfrm>
          <a:prstGeom prst="rect">
            <a:avLst/>
          </a:prstGeom>
        </p:spPr>
        <p:txBody>
          <a:bodyPr wrap="square">
            <a:spAutoFit/>
          </a:bodyPr>
          <a:lstStyle/>
          <a:p>
            <a:r>
              <a:rPr lang="ru-RU" sz="1200" dirty="0"/>
              <a:t>3.3. Фоновая сетка, бланковые надписи, включая микротексты – плоский способ печати.</a:t>
            </a:r>
          </a:p>
        </p:txBody>
      </p:sp>
      <p:pic>
        <p:nvPicPr>
          <p:cNvPr id="14340" name="Picture 4" descr="Бланк паспорта способ печати"/>
          <p:cNvPicPr>
            <a:picLocks noChangeAspect="1" noChangeArrowheads="1"/>
          </p:cNvPicPr>
          <p:nvPr/>
        </p:nvPicPr>
        <p:blipFill>
          <a:blip r:embed="rId4">
            <a:extLst>
              <a:ext uri="{28A0092B-C50C-407E-A947-70E740481C1C}">
                <a14:useLocalDpi xmlns:a14="http://schemas.microsoft.com/office/drawing/2010/main" val="0"/>
              </a:ext>
            </a:extLst>
          </a:blip>
          <a:srcRect l="1971" r="31142" b="80891"/>
          <a:stretch>
            <a:fillRect/>
          </a:stretch>
        </p:blipFill>
        <p:spPr bwMode="auto">
          <a:xfrm>
            <a:off x="56456" y="4084638"/>
            <a:ext cx="42386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56456" y="5526612"/>
            <a:ext cx="4953000" cy="830997"/>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r>
              <a:rPr lang="ru-RU" sz="1200" b="1" u="sng" dirty="0"/>
              <a:t>ВАЖНО ПОМНИТЬ:</a:t>
            </a:r>
            <a:r>
              <a:rPr lang="ru-RU" sz="1200" b="1" dirty="0"/>
              <a:t>  Если в процессе проверки специалист выясняет, что изображение серии, номера или фоновой сетки бланка выполнены не монолитной (однородной) краской, а состоит из мелких разноцветных точек, то это подделка.</a:t>
            </a:r>
            <a:endParaRPr lang="ru-RU" sz="1200" dirty="0"/>
          </a:p>
        </p:txBody>
      </p:sp>
      <p:pic>
        <p:nvPicPr>
          <p:cNvPr id="14341" name="Picture 5" descr="номер увеличен подделка"/>
          <p:cNvPicPr>
            <a:picLocks noChangeAspect="1" noChangeArrowheads="1"/>
          </p:cNvPicPr>
          <p:nvPr/>
        </p:nvPicPr>
        <p:blipFill>
          <a:blip r:embed="rId5">
            <a:extLst>
              <a:ext uri="{28A0092B-C50C-407E-A947-70E740481C1C}">
                <a14:useLocalDpi xmlns:a14="http://schemas.microsoft.com/office/drawing/2010/main" val="0"/>
              </a:ext>
            </a:extLst>
          </a:blip>
          <a:srcRect b="5370"/>
          <a:stretch>
            <a:fillRect/>
          </a:stretch>
        </p:blipFill>
        <p:spPr bwMode="auto">
          <a:xfrm>
            <a:off x="8291636" y="5445224"/>
            <a:ext cx="14859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Фамилия00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81192" y="5445224"/>
            <a:ext cx="148590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descr="Фамилия 0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97016" y="5445224"/>
            <a:ext cx="14986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5817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pPr/>
              <a:t>23</a:t>
            </a:fld>
            <a:endParaRPr lang="ru-RU" dirty="0"/>
          </a:p>
        </p:txBody>
      </p:sp>
      <p:sp>
        <p:nvSpPr>
          <p:cNvPr id="4" name="Заголовок 3"/>
          <p:cNvSpPr>
            <a:spLocks noGrp="1"/>
          </p:cNvSpPr>
          <p:nvPr>
            <p:ph type="title"/>
          </p:nvPr>
        </p:nvSpPr>
        <p:spPr>
          <a:xfrm>
            <a:off x="0" y="346438"/>
            <a:ext cx="5241032" cy="405422"/>
          </a:xfrm>
        </p:spPr>
        <p:txBody>
          <a:bodyPr>
            <a:normAutofit/>
          </a:bodyPr>
          <a:lstStyle/>
          <a:p>
            <a:r>
              <a:rPr lang="ru-RU" dirty="0"/>
              <a:t>Проверка Паспорт гражданина РФ.</a:t>
            </a:r>
          </a:p>
        </p:txBody>
      </p:sp>
      <p:sp>
        <p:nvSpPr>
          <p:cNvPr id="5" name="Прямоугольник 4"/>
          <p:cNvSpPr/>
          <p:nvPr/>
        </p:nvSpPr>
        <p:spPr>
          <a:xfrm>
            <a:off x="0" y="1124744"/>
            <a:ext cx="7545288" cy="1569660"/>
          </a:xfrm>
          <a:prstGeom prst="rect">
            <a:avLst/>
          </a:prstGeom>
        </p:spPr>
        <p:txBody>
          <a:bodyPr wrap="square">
            <a:spAutoFit/>
          </a:bodyPr>
          <a:lstStyle/>
          <a:p>
            <a:pPr lvl="0" indent="442913" algn="just" fontAlgn="base">
              <a:spcBef>
                <a:spcPct val="0"/>
              </a:spcBef>
              <a:spcAft>
                <a:spcPct val="0"/>
              </a:spcAft>
            </a:pPr>
            <a:r>
              <a:rPr lang="ru-RU" sz="1200" dirty="0">
                <a:solidFill>
                  <a:srgbClr val="000000"/>
                </a:solidFill>
                <a:latin typeface="Arial" pitchFamily="34" charset="0"/>
                <a:ea typeface="Times New Roman" pitchFamily="18" charset="0"/>
                <a:cs typeface="Arial" pitchFamily="34" charset="0"/>
              </a:rPr>
              <a:t>3.4. С целью защиты личных данных владельца паспорта и фотографии страница </a:t>
            </a:r>
            <a:r>
              <a:rPr lang="ru-RU" sz="1200" dirty="0" err="1">
                <a:solidFill>
                  <a:srgbClr val="000000"/>
                </a:solidFill>
                <a:latin typeface="Arial" pitchFamily="34" charset="0"/>
                <a:ea typeface="Times New Roman" pitchFamily="18" charset="0"/>
                <a:cs typeface="Arial" pitchFamily="34" charset="0"/>
              </a:rPr>
              <a:t>заламинирована</a:t>
            </a:r>
            <a:r>
              <a:rPr lang="ru-RU" sz="1200" dirty="0">
                <a:solidFill>
                  <a:srgbClr val="000000"/>
                </a:solidFill>
                <a:latin typeface="Arial" pitchFamily="34" charset="0"/>
                <a:ea typeface="Times New Roman" pitchFamily="18" charset="0"/>
                <a:cs typeface="Arial" pitchFamily="34" charset="0"/>
              </a:rPr>
              <a:t>  плёнкой, на внутренней стороне которой расположен красный орнамен­тальный рисунок. После </a:t>
            </a:r>
            <a:r>
              <a:rPr lang="ru-RU" sz="1200" dirty="0" err="1">
                <a:solidFill>
                  <a:srgbClr val="000000"/>
                </a:solidFill>
                <a:latin typeface="Arial" pitchFamily="34" charset="0"/>
                <a:ea typeface="Times New Roman" pitchFamily="18" charset="0"/>
                <a:cs typeface="Arial" pitchFamily="34" charset="0"/>
              </a:rPr>
              <a:t>ламинирования</a:t>
            </a:r>
            <a:r>
              <a:rPr lang="ru-RU" sz="1200" dirty="0">
                <a:solidFill>
                  <a:srgbClr val="000000"/>
                </a:solidFill>
                <a:latin typeface="Arial" pitchFamily="34" charset="0"/>
                <a:ea typeface="Times New Roman" pitchFamily="18" charset="0"/>
                <a:cs typeface="Arial" pitchFamily="34" charset="0"/>
              </a:rPr>
              <a:t>  рисунок отображается вдоль  верхнего и левого края фотографии, а также на странице паспорта. </a:t>
            </a:r>
            <a:endParaRPr lang="ru-RU" sz="1200" dirty="0">
              <a:latin typeface="Arial" pitchFamily="34" charset="0"/>
              <a:cs typeface="Arial" pitchFamily="34" charset="0"/>
            </a:endParaRPr>
          </a:p>
          <a:p>
            <a:pPr lvl="0" indent="442913" algn="just" eaLnBrk="0" fontAlgn="base" hangingPunct="0">
              <a:spcBef>
                <a:spcPct val="0"/>
              </a:spcBef>
              <a:spcAft>
                <a:spcPct val="0"/>
              </a:spcAft>
              <a:tabLst>
                <a:tab pos="982663" algn="l"/>
              </a:tabLst>
            </a:pPr>
            <a:r>
              <a:rPr lang="ru-RU" sz="1200" dirty="0">
                <a:solidFill>
                  <a:srgbClr val="000000"/>
                </a:solidFill>
                <a:latin typeface="Arial" pitchFamily="34" charset="0"/>
                <a:ea typeface="Times New Roman" pitchFamily="18" charset="0"/>
                <a:cs typeface="Arial" pitchFamily="34" charset="0"/>
              </a:rPr>
              <a:t>3.5. При осмотре фотографии  обращается внимание на то, чтобы элементы рисунка и волнообразного текста, отобразившиеся на фотографии, совпадали  по расположению и раз­мерам с элементами изображения  на листе паспорта, образуя единую композицию,  а также на целостность  самой композиции.</a:t>
            </a:r>
            <a:endParaRPr lang="ru-RU" sz="1200" dirty="0">
              <a:latin typeface="Arial" pitchFamily="34" charset="0"/>
              <a:cs typeface="Arial" pitchFamily="34" charset="0"/>
            </a:endParaRPr>
          </a:p>
        </p:txBody>
      </p:sp>
      <p:pic>
        <p:nvPicPr>
          <p:cNvPr id="6" name="Picture 1" descr="страница 2- 3 фот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1312" y="1124744"/>
            <a:ext cx="1656184" cy="1923310"/>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128464" y="2780928"/>
            <a:ext cx="4953000" cy="830997"/>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just"/>
            <a:r>
              <a:rPr lang="ru-RU" sz="1200" b="1" u="sng" dirty="0"/>
              <a:t>ВАЖНО ПОМНИТЬ:</a:t>
            </a:r>
            <a:r>
              <a:rPr lang="ru-RU" sz="1200" b="1" dirty="0"/>
              <a:t> Целостность композиции не должна быть нарушена. Наличие нарушений в виде повреждения, несовпадения, отсутствие элементов  композиции свидетельствуют о замене фотографии в паспорте.</a:t>
            </a:r>
            <a:endParaRPr lang="ru-RU" sz="1200" dirty="0"/>
          </a:p>
        </p:txBody>
      </p:sp>
      <p:pic>
        <p:nvPicPr>
          <p:cNvPr id="17410" name="Picture 2" descr="орнамен фото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988" y="4919519"/>
            <a:ext cx="11430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орнамент фото"/>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88" y="3662219"/>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IMG_2935А"/>
          <p:cNvPicPr>
            <a:picLocks noChangeAspect="1" noChangeArrowheads="1"/>
          </p:cNvPicPr>
          <p:nvPr/>
        </p:nvPicPr>
        <p:blipFill>
          <a:blip r:embed="rId5">
            <a:extLst>
              <a:ext uri="{28A0092B-C50C-407E-A947-70E740481C1C}">
                <a14:useLocalDpi xmlns:a14="http://schemas.microsoft.com/office/drawing/2010/main" val="0"/>
              </a:ext>
            </a:extLst>
          </a:blip>
          <a:srcRect r="21771"/>
          <a:stretch>
            <a:fillRect/>
          </a:stretch>
        </p:blipFill>
        <p:spPr bwMode="auto">
          <a:xfrm>
            <a:off x="1854488" y="4919519"/>
            <a:ext cx="29718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Поддельный паспорт Кекелидзе"/>
          <p:cNvPicPr>
            <a:picLocks noChangeAspect="1" noChangeArrowheads="1"/>
          </p:cNvPicPr>
          <p:nvPr/>
        </p:nvPicPr>
        <p:blipFill>
          <a:blip r:embed="rId6" cstate="print">
            <a:extLst>
              <a:ext uri="{28A0092B-C50C-407E-A947-70E740481C1C}">
                <a14:useLocalDpi xmlns:a14="http://schemas.microsoft.com/office/drawing/2010/main" val="0"/>
              </a:ext>
            </a:extLst>
          </a:blip>
          <a:srcRect t="20642"/>
          <a:stretch>
            <a:fillRect/>
          </a:stretch>
        </p:blipFill>
        <p:spPr bwMode="auto">
          <a:xfrm>
            <a:off x="1854488" y="3706669"/>
            <a:ext cx="2971800"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590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438"/>
            <a:ext cx="5241032" cy="405422"/>
          </a:xfrm>
        </p:spPr>
        <p:txBody>
          <a:bodyPr/>
          <a:lstStyle/>
          <a:p>
            <a:r>
              <a:rPr lang="ru-RU" dirty="0"/>
              <a:t>Недействительные паспорта</a:t>
            </a:r>
          </a:p>
        </p:txBody>
      </p:sp>
      <p:pic>
        <p:nvPicPr>
          <p:cNvPr id="4" name="Объект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4488" y="2132856"/>
            <a:ext cx="2413434" cy="3368531"/>
          </a:xfrm>
        </p:spPr>
      </p:pic>
      <p:pic>
        <p:nvPicPr>
          <p:cNvPr id="5" name="Рисунок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4879" y="2132856"/>
            <a:ext cx="2514401" cy="3375084"/>
          </a:xfrm>
          <a:prstGeom prst="rect">
            <a:avLst/>
          </a:prstGeom>
          <a:noFill/>
          <a:ln>
            <a:noFill/>
          </a:ln>
        </p:spPr>
      </p:pic>
      <p:sp>
        <p:nvSpPr>
          <p:cNvPr id="6" name="Прямоугольник 5"/>
          <p:cNvSpPr/>
          <p:nvPr/>
        </p:nvSpPr>
        <p:spPr>
          <a:xfrm>
            <a:off x="3656856" y="4941168"/>
            <a:ext cx="2160240"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6"/>
          <p:cNvPicPr>
            <a:picLocks noChangeAspect="1" noChangeArrowheads="1"/>
          </p:cNvPicPr>
          <p:nvPr/>
        </p:nvPicPr>
        <p:blipFill>
          <a:blip r:embed="rId4"/>
          <a:srcRect/>
          <a:stretch>
            <a:fillRect/>
          </a:stretch>
        </p:blipFill>
        <p:spPr bwMode="auto">
          <a:xfrm>
            <a:off x="6423902" y="2062339"/>
            <a:ext cx="2664296" cy="3445601"/>
          </a:xfrm>
          <a:prstGeom prst="rect">
            <a:avLst/>
          </a:prstGeom>
          <a:noFill/>
          <a:ln w="9525">
            <a:noFill/>
            <a:miter lim="800000"/>
            <a:headEnd/>
            <a:tailEnd/>
          </a:ln>
        </p:spPr>
      </p:pic>
      <p:sp>
        <p:nvSpPr>
          <p:cNvPr id="10" name="Прямоугольник 9"/>
          <p:cNvSpPr/>
          <p:nvPr/>
        </p:nvSpPr>
        <p:spPr>
          <a:xfrm>
            <a:off x="416496" y="4882192"/>
            <a:ext cx="2088232"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7113240" y="5062212"/>
            <a:ext cx="1152128" cy="1179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2358845" y="5661248"/>
            <a:ext cx="4953000" cy="954107"/>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r>
              <a:rPr lang="ru-RU" sz="1400" dirty="0"/>
              <a:t>При проверке таких паспортов по базе данных ГУ по вопросам миграции МВД России, будет получен ответ о том, что данные паспорта </a:t>
            </a:r>
          </a:p>
          <a:p>
            <a:pPr algn="ctr"/>
            <a:r>
              <a:rPr lang="ru-RU" sz="1400" b="1" dirty="0">
                <a:solidFill>
                  <a:srgbClr val="FF0000"/>
                </a:solidFill>
              </a:rPr>
              <a:t>«Среди недействительных не значатся».</a:t>
            </a:r>
          </a:p>
        </p:txBody>
      </p:sp>
      <p:sp>
        <p:nvSpPr>
          <p:cNvPr id="13" name="Прямоугольник 12"/>
          <p:cNvSpPr/>
          <p:nvPr/>
        </p:nvSpPr>
        <p:spPr>
          <a:xfrm>
            <a:off x="1" y="1700808"/>
            <a:ext cx="9906000" cy="307777"/>
          </a:xfrm>
          <a:prstGeom prst="rect">
            <a:avLst/>
          </a:prstGeom>
        </p:spPr>
        <p:txBody>
          <a:bodyPr wrap="square">
            <a:spAutoFit/>
          </a:bodyPr>
          <a:lstStyle/>
          <a:p>
            <a:pPr algn="ctr"/>
            <a:r>
              <a:rPr lang="ru-RU" sz="1400" u="sng" dirty="0">
                <a:solidFill>
                  <a:srgbClr val="C00000"/>
                </a:solidFill>
              </a:rPr>
              <a:t>Оформление кредитных договоров КАТЕГОРИЧЕСКИ ЗАПРЕЩЕНО</a:t>
            </a:r>
            <a:endParaRPr lang="ru-RU" altLang="ru-RU" sz="1400" dirty="0">
              <a:solidFill>
                <a:srgbClr val="C00000"/>
              </a:solidFill>
            </a:endParaRPr>
          </a:p>
        </p:txBody>
      </p:sp>
      <p:sp>
        <p:nvSpPr>
          <p:cNvPr id="17" name="Rectangle 1"/>
          <p:cNvSpPr>
            <a:spLocks noChangeArrowheads="1"/>
          </p:cNvSpPr>
          <p:nvPr/>
        </p:nvSpPr>
        <p:spPr bwMode="auto">
          <a:xfrm>
            <a:off x="1208584" y="1053262"/>
            <a:ext cx="8697416"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342900" algn="just" defTabSz="914400" rtl="0" eaLnBrk="1" fontAlgn="base" latinLnBrk="0" hangingPunct="1">
              <a:lnSpc>
                <a:spcPct val="100000"/>
              </a:lnSpc>
              <a:spcBef>
                <a:spcPct val="0"/>
              </a:spcBef>
              <a:spcAft>
                <a:spcPct val="0"/>
              </a:spcAft>
              <a:buClrTx/>
              <a:buSzTx/>
              <a:buFontTx/>
              <a:buNone/>
              <a:tabLst/>
            </a:pPr>
            <a:r>
              <a:rPr kumimoji="0" lang="ru-RU" sz="1000" b="1" i="0" u="sng" strike="noStrike" cap="none" normalizeH="0" baseline="0" dirty="0">
                <a:ln>
                  <a:noFill/>
                </a:ln>
                <a:solidFill>
                  <a:srgbClr val="C00000"/>
                </a:solidFill>
                <a:effectLst/>
                <a:latin typeface="Times New Roman" pitchFamily="18" charset="0"/>
                <a:ea typeface="Calibri" pitchFamily="34" charset="0"/>
                <a:cs typeface="Times New Roman" pitchFamily="18" charset="0"/>
              </a:rPr>
              <a:t>ВАЖНО ПОМНИТЬ:  </a:t>
            </a:r>
            <a:r>
              <a:rPr kumimoji="0" lang="ru-RU" sz="1100" b="1" i="0" u="none" strike="noStrike" cap="none" normalizeH="0" baseline="0" dirty="0">
                <a:ln>
                  <a:noFill/>
                </a:ln>
                <a:solidFill>
                  <a:srgbClr val="C00000"/>
                </a:solidFill>
                <a:effectLst/>
                <a:latin typeface="Arial" pitchFamily="34" charset="0"/>
                <a:ea typeface="Times New Roman" pitchFamily="18" charset="0"/>
                <a:cs typeface="Arial" pitchFamily="34" charset="0"/>
              </a:rPr>
              <a:t>«…Паспорт, в который внесены сведения, отметки или записи, не предусмотренные Положением о паспорте, является недействительным.»</a:t>
            </a:r>
            <a:r>
              <a:rPr kumimoji="0" lang="ru-RU" sz="1000" b="1" i="0" u="none" strike="noStrike" cap="none" normalizeH="0" baseline="0" dirty="0">
                <a:ln>
                  <a:noFill/>
                </a:ln>
                <a:solidFill>
                  <a:srgbClr val="C00000"/>
                </a:solidFill>
                <a:effectLst/>
                <a:latin typeface="Times New Roman" pitchFamily="18" charset="0"/>
                <a:ea typeface="Calibri" pitchFamily="34" charset="0"/>
                <a:cs typeface="Times New Roman" pitchFamily="18" charset="0"/>
              </a:rPr>
              <a:t> </a:t>
            </a:r>
            <a:r>
              <a:rPr kumimoji="0" lang="ru-RU" sz="1100" b="1" i="0" u="none" strike="noStrike" cap="none" normalizeH="0" baseline="0" dirty="0">
                <a:ln>
                  <a:noFill/>
                </a:ln>
                <a:solidFill>
                  <a:srgbClr val="C00000"/>
                </a:solidFill>
                <a:effectLst/>
                <a:latin typeface="Arial" pitchFamily="34" charset="0"/>
                <a:ea typeface="Times New Roman" pitchFamily="18" charset="0"/>
                <a:cs typeface="Arial" pitchFamily="34" charset="0"/>
              </a:rPr>
              <a:t>(п.6 ПОЛОЖЕНИЯ О ПАСПОРТЕ ГРАЖДАНИНА РОССИЙСКОЙ ФЕДЕРАЦИИ  Утверждено  Постановлением Правительства Российской Федерации от 8 июля 1997 г. N 828)  </a:t>
            </a:r>
            <a:endParaRPr kumimoji="0" lang="ru-RU" sz="1800" b="0" i="0" u="none" strike="noStrike" cap="none" normalizeH="0" baseline="0" dirty="0">
              <a:ln>
                <a:noFill/>
              </a:ln>
              <a:solidFill>
                <a:srgbClr val="C00000"/>
              </a:solidFill>
              <a:effectLst/>
              <a:latin typeface="Arial" pitchFamily="34" charset="0"/>
              <a:cs typeface="Arial" pitchFamily="34" charset="0"/>
            </a:endParaRPr>
          </a:p>
        </p:txBody>
      </p:sp>
      <p:pic>
        <p:nvPicPr>
          <p:cNvPr id="18" name="Picture 2" descr="C:\Documents and Settings\ya1008\Мои документы\Мои рисунки\1280989702_108344815_1----4-1280989702.png"/>
          <p:cNvPicPr>
            <a:picLocks noChangeAspect="1" noChangeArrowheads="1"/>
          </p:cNvPicPr>
          <p:nvPr/>
        </p:nvPicPr>
        <p:blipFill>
          <a:blip r:embed="rId5" cstate="print"/>
          <a:srcRect/>
          <a:stretch>
            <a:fillRect/>
          </a:stretch>
        </p:blipFill>
        <p:spPr bwMode="auto">
          <a:xfrm>
            <a:off x="56456" y="1103268"/>
            <a:ext cx="1225049" cy="878913"/>
          </a:xfrm>
          <a:prstGeom prst="rect">
            <a:avLst/>
          </a:prstGeom>
          <a:noFill/>
        </p:spPr>
      </p:pic>
    </p:spTree>
    <p:extLst>
      <p:ext uri="{BB962C8B-B14F-4D97-AF65-F5344CB8AC3E}">
        <p14:creationId xmlns:p14="http://schemas.microsoft.com/office/powerpoint/2010/main" val="3904993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pPr/>
              <a:t>25</a:t>
            </a:fld>
            <a:endParaRPr lang="ru-RU" dirty="0"/>
          </a:p>
        </p:txBody>
      </p:sp>
      <p:sp>
        <p:nvSpPr>
          <p:cNvPr id="4" name="Заголовок 3"/>
          <p:cNvSpPr>
            <a:spLocks noGrp="1"/>
          </p:cNvSpPr>
          <p:nvPr>
            <p:ph type="title"/>
          </p:nvPr>
        </p:nvSpPr>
        <p:spPr>
          <a:xfrm>
            <a:off x="0" y="346438"/>
            <a:ext cx="5241032" cy="405422"/>
          </a:xfrm>
        </p:spPr>
        <p:txBody>
          <a:bodyPr/>
          <a:lstStyle/>
          <a:p>
            <a:r>
              <a:rPr lang="ru-RU" dirty="0"/>
              <a:t>Недействительные паспорта</a:t>
            </a:r>
          </a:p>
        </p:txBody>
      </p:sp>
      <p:sp>
        <p:nvSpPr>
          <p:cNvPr id="5" name="Заголовок 1"/>
          <p:cNvSpPr txBox="1">
            <a:spLocks/>
          </p:cNvSpPr>
          <p:nvPr/>
        </p:nvSpPr>
        <p:spPr>
          <a:xfrm>
            <a:off x="0" y="980728"/>
            <a:ext cx="99060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1400" kern="1200" baseline="0">
                <a:solidFill>
                  <a:schemeClr val="bg1"/>
                </a:solidFill>
                <a:latin typeface="Arial" panose="020B0604020202020204" pitchFamily="34" charset="0"/>
                <a:ea typeface="+mj-ea"/>
                <a:cs typeface="Arial" panose="020B0604020202020204" pitchFamily="34" charset="0"/>
              </a:defRPr>
            </a:lvl1pPr>
          </a:lstStyle>
          <a:p>
            <a:pPr algn="ctr"/>
            <a:r>
              <a:rPr lang="ru-RU" sz="3600" b="1">
                <a:solidFill>
                  <a:srgbClr val="B00000"/>
                </a:solidFill>
              </a:rPr>
              <a:t>Виды недействительности паспортов</a:t>
            </a:r>
            <a:br>
              <a:rPr lang="ru-RU" sz="3600" b="1">
                <a:solidFill>
                  <a:srgbClr val="B00000"/>
                </a:solidFill>
              </a:rPr>
            </a:br>
            <a:r>
              <a:rPr lang="ru-RU" sz="1600" b="1">
                <a:solidFill>
                  <a:srgbClr val="B00000"/>
                </a:solidFill>
              </a:rPr>
              <a:t>(согласно электронной проверки на сайте ГУ по вопросам миграции МВД России):</a:t>
            </a:r>
            <a:endParaRPr lang="ru-RU" sz="3600" b="1" dirty="0">
              <a:solidFill>
                <a:srgbClr val="B00000"/>
              </a:solidFill>
            </a:endParaRPr>
          </a:p>
        </p:txBody>
      </p:sp>
      <p:sp>
        <p:nvSpPr>
          <p:cNvPr id="6" name="Объект 2"/>
          <p:cNvSpPr>
            <a:spLocks noGrp="1"/>
          </p:cNvSpPr>
          <p:nvPr>
            <p:ph idx="1"/>
          </p:nvPr>
        </p:nvSpPr>
        <p:spPr>
          <a:xfrm>
            <a:off x="1640632" y="2420888"/>
            <a:ext cx="7344816" cy="3268959"/>
          </a:xfrm>
        </p:spPr>
        <p:txBody>
          <a:bodyPr>
            <a:normAutofit fontScale="85000" lnSpcReduction="20000"/>
          </a:bodyPr>
          <a:lstStyle/>
          <a:p>
            <a:pPr>
              <a:buFont typeface="Wingdings" panose="05000000000000000000" pitchFamily="2" charset="2"/>
              <a:buChar char="Ø"/>
            </a:pPr>
            <a:r>
              <a:rPr lang="ru-RU" altLang="ru-RU" sz="2400" dirty="0"/>
              <a:t> недействителен (ЧИСЛИТСЯ В РОЗЫСКЕ); </a:t>
            </a:r>
          </a:p>
          <a:p>
            <a:pPr>
              <a:buFont typeface="Wingdings" panose="05000000000000000000" pitchFamily="2" charset="2"/>
              <a:buChar char="Ø"/>
            </a:pPr>
            <a:r>
              <a:rPr lang="ru-RU" altLang="ru-RU" sz="2400" dirty="0"/>
              <a:t> недействителен (В СВЯЗИ СО СМЕРТЬЮ ВЛАДЕЛЬЦА); </a:t>
            </a:r>
          </a:p>
          <a:p>
            <a:pPr>
              <a:buFont typeface="Wingdings" panose="05000000000000000000" pitchFamily="2" charset="2"/>
              <a:buChar char="Ø"/>
            </a:pPr>
            <a:r>
              <a:rPr lang="ru-RU" altLang="ru-RU" sz="2400" dirty="0"/>
              <a:t> недействителен (ТЕХНИЧЕСКИЙ БРАК); </a:t>
            </a:r>
          </a:p>
          <a:p>
            <a:pPr>
              <a:buFont typeface="Wingdings" panose="05000000000000000000" pitchFamily="2" charset="2"/>
              <a:buChar char="Ø"/>
            </a:pPr>
            <a:r>
              <a:rPr lang="ru-RU" altLang="ru-RU" sz="2400" dirty="0"/>
              <a:t> недействителен (ИЗЪЯТ, УНИЧТОЖЕН);</a:t>
            </a:r>
          </a:p>
          <a:p>
            <a:pPr>
              <a:buFont typeface="Wingdings" panose="05000000000000000000" pitchFamily="2" charset="2"/>
              <a:buChar char="Ø"/>
            </a:pPr>
            <a:r>
              <a:rPr lang="ru-RU" sz="2400" dirty="0"/>
              <a:t> недействителен (ВЫДАН С НАРУШЕНИЕМ);</a:t>
            </a:r>
          </a:p>
          <a:p>
            <a:pPr>
              <a:buFont typeface="Wingdings" panose="05000000000000000000" pitchFamily="2" charset="2"/>
              <a:buChar char="Ø"/>
            </a:pPr>
            <a:r>
              <a:rPr lang="ru-RU" sz="2400" dirty="0"/>
              <a:t> недействителен (ЗАМЕНЁН НА НОВЫЙ);</a:t>
            </a:r>
          </a:p>
          <a:p>
            <a:pPr>
              <a:buFont typeface="Wingdings" panose="05000000000000000000" pitchFamily="2" charset="2"/>
              <a:buChar char="Ø"/>
            </a:pPr>
            <a:r>
              <a:rPr lang="ru-RU" sz="2400" dirty="0"/>
              <a:t> недействителен (ИСТЁК СРОК ДЕЙСТВИЯ).</a:t>
            </a:r>
          </a:p>
        </p:txBody>
      </p:sp>
    </p:spTree>
    <p:extLst>
      <p:ext uri="{BB962C8B-B14F-4D97-AF65-F5344CB8AC3E}">
        <p14:creationId xmlns:p14="http://schemas.microsoft.com/office/powerpoint/2010/main" val="3176892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pPr/>
              <a:t>26</a:t>
            </a:fld>
            <a:endParaRPr lang="ru-RU" dirty="0"/>
          </a:p>
        </p:txBody>
      </p:sp>
      <p:sp>
        <p:nvSpPr>
          <p:cNvPr id="4" name="Заголовок 3"/>
          <p:cNvSpPr>
            <a:spLocks noGrp="1"/>
          </p:cNvSpPr>
          <p:nvPr>
            <p:ph type="title"/>
          </p:nvPr>
        </p:nvSpPr>
        <p:spPr>
          <a:xfrm>
            <a:off x="0" y="346438"/>
            <a:ext cx="5241032" cy="405422"/>
          </a:xfrm>
        </p:spPr>
        <p:txBody>
          <a:bodyPr/>
          <a:lstStyle/>
          <a:p>
            <a:r>
              <a:rPr lang="ru-RU" dirty="0"/>
              <a:t>Пример подделки</a:t>
            </a:r>
          </a:p>
        </p:txBody>
      </p:sp>
      <p:pic>
        <p:nvPicPr>
          <p:cNvPr id="5" name="Рисунок 4">
            <a:extLst>
              <a:ext uri="{FF2B5EF4-FFF2-40B4-BE49-F238E27FC236}">
                <a16:creationId xmlns:a16="http://schemas.microsoft.com/office/drawing/2014/main" id="{446DF876-2049-4183-A629-E17FE7C14ECD}"/>
              </a:ext>
            </a:extLst>
          </p:cNvPr>
          <p:cNvPicPr>
            <a:picLocks noChangeAspect="1"/>
          </p:cNvPicPr>
          <p:nvPr/>
        </p:nvPicPr>
        <p:blipFill>
          <a:blip r:embed="rId2"/>
          <a:stretch>
            <a:fillRect/>
          </a:stretch>
        </p:blipFill>
        <p:spPr>
          <a:xfrm>
            <a:off x="890272" y="1858052"/>
            <a:ext cx="8218244" cy="4680520"/>
          </a:xfrm>
          <a:prstGeom prst="rect">
            <a:avLst/>
          </a:prstGeom>
        </p:spPr>
      </p:pic>
      <p:sp>
        <p:nvSpPr>
          <p:cNvPr id="6" name="TextBox 5"/>
          <p:cNvSpPr txBox="1"/>
          <p:nvPr/>
        </p:nvSpPr>
        <p:spPr>
          <a:xfrm>
            <a:off x="920552" y="1092638"/>
            <a:ext cx="8218244" cy="400110"/>
          </a:xfrm>
          <a:prstGeom prst="rect">
            <a:avLst/>
          </a:prstGeom>
          <a:noFill/>
        </p:spPr>
        <p:txBody>
          <a:bodyPr wrap="square" rtlCol="0">
            <a:spAutoFit/>
          </a:bodyPr>
          <a:lstStyle/>
          <a:p>
            <a:pPr algn="ctr"/>
            <a:r>
              <a:rPr lang="ru-RU" sz="2000" b="1" dirty="0">
                <a:solidFill>
                  <a:srgbClr val="C00000"/>
                </a:solidFill>
              </a:rPr>
              <a:t>Замена данных кода подразделения выдавшего паспорт</a:t>
            </a:r>
          </a:p>
        </p:txBody>
      </p:sp>
    </p:spTree>
    <p:extLst>
      <p:ext uri="{BB962C8B-B14F-4D97-AF65-F5344CB8AC3E}">
        <p14:creationId xmlns:p14="http://schemas.microsoft.com/office/powerpoint/2010/main" val="2930512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pPr/>
              <a:t>27</a:t>
            </a:fld>
            <a:endParaRPr lang="ru-RU" dirty="0"/>
          </a:p>
        </p:txBody>
      </p:sp>
      <p:sp>
        <p:nvSpPr>
          <p:cNvPr id="4" name="Заголовок 3"/>
          <p:cNvSpPr>
            <a:spLocks noGrp="1"/>
          </p:cNvSpPr>
          <p:nvPr>
            <p:ph type="title"/>
          </p:nvPr>
        </p:nvSpPr>
        <p:spPr>
          <a:xfrm>
            <a:off x="0" y="346438"/>
            <a:ext cx="5241032" cy="405422"/>
          </a:xfrm>
        </p:spPr>
        <p:txBody>
          <a:bodyPr/>
          <a:lstStyle/>
          <a:p>
            <a:r>
              <a:rPr lang="ru-RU" dirty="0"/>
              <a:t>Пример подделки</a:t>
            </a:r>
          </a:p>
        </p:txBody>
      </p:sp>
      <p:pic>
        <p:nvPicPr>
          <p:cNvPr id="7" name="Рисунок 6">
            <a:extLst>
              <a:ext uri="{FF2B5EF4-FFF2-40B4-BE49-F238E27FC236}">
                <a16:creationId xmlns:a16="http://schemas.microsoft.com/office/drawing/2014/main" id="{80527D8F-ABBB-4207-B12A-558E7CC56C36}"/>
              </a:ext>
            </a:extLst>
          </p:cNvPr>
          <p:cNvPicPr>
            <a:picLocks noChangeAspect="1"/>
          </p:cNvPicPr>
          <p:nvPr/>
        </p:nvPicPr>
        <p:blipFill>
          <a:blip r:embed="rId2"/>
          <a:stretch>
            <a:fillRect/>
          </a:stretch>
        </p:blipFill>
        <p:spPr>
          <a:xfrm>
            <a:off x="4304928" y="1412776"/>
            <a:ext cx="4261842" cy="5134418"/>
          </a:xfrm>
          <a:prstGeom prst="rect">
            <a:avLst/>
          </a:prstGeom>
        </p:spPr>
      </p:pic>
      <p:sp>
        <p:nvSpPr>
          <p:cNvPr id="8" name="TextBox 7">
            <a:extLst>
              <a:ext uri="{FF2B5EF4-FFF2-40B4-BE49-F238E27FC236}">
                <a16:creationId xmlns:a16="http://schemas.microsoft.com/office/drawing/2014/main" id="{5900DDC1-4857-4D6F-B4F1-B32F03ED38A4}"/>
              </a:ext>
            </a:extLst>
          </p:cNvPr>
          <p:cNvSpPr txBox="1"/>
          <p:nvPr/>
        </p:nvSpPr>
        <p:spPr>
          <a:xfrm>
            <a:off x="683568" y="2708920"/>
            <a:ext cx="2808233" cy="1015663"/>
          </a:xfrm>
          <a:prstGeom prst="rect">
            <a:avLst/>
          </a:prstGeom>
          <a:noFill/>
        </p:spPr>
        <p:txBody>
          <a:bodyPr wrap="square" rtlCol="0">
            <a:spAutoFit/>
          </a:bodyPr>
          <a:lstStyle/>
          <a:p>
            <a:r>
              <a:rPr lang="ru-RU" sz="2000" b="1" dirty="0">
                <a:solidFill>
                  <a:srgbClr val="C00000"/>
                </a:solidFill>
              </a:rPr>
              <a:t>Замена данных кода подразделения выдавшего паспорт</a:t>
            </a:r>
          </a:p>
        </p:txBody>
      </p:sp>
    </p:spTree>
    <p:extLst>
      <p:ext uri="{BB962C8B-B14F-4D97-AF65-F5344CB8AC3E}">
        <p14:creationId xmlns:p14="http://schemas.microsoft.com/office/powerpoint/2010/main" val="3084930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pPr/>
              <a:t>28</a:t>
            </a:fld>
            <a:endParaRPr lang="ru-RU" dirty="0"/>
          </a:p>
        </p:txBody>
      </p:sp>
      <p:sp>
        <p:nvSpPr>
          <p:cNvPr id="4" name="Заголовок 3"/>
          <p:cNvSpPr>
            <a:spLocks noGrp="1"/>
          </p:cNvSpPr>
          <p:nvPr>
            <p:ph type="title"/>
          </p:nvPr>
        </p:nvSpPr>
        <p:spPr>
          <a:xfrm>
            <a:off x="0" y="346438"/>
            <a:ext cx="5241032" cy="405422"/>
          </a:xfrm>
        </p:spPr>
        <p:txBody>
          <a:bodyPr/>
          <a:lstStyle/>
          <a:p>
            <a:r>
              <a:rPr lang="ru-RU" dirty="0"/>
              <a:t>Пример подделки</a:t>
            </a:r>
          </a:p>
        </p:txBody>
      </p:sp>
      <p:sp>
        <p:nvSpPr>
          <p:cNvPr id="6" name="TextBox 5"/>
          <p:cNvSpPr txBox="1"/>
          <p:nvPr/>
        </p:nvSpPr>
        <p:spPr>
          <a:xfrm>
            <a:off x="632520" y="1412776"/>
            <a:ext cx="8568952" cy="369332"/>
          </a:xfrm>
          <a:prstGeom prst="rect">
            <a:avLst/>
          </a:prstGeom>
          <a:noFill/>
        </p:spPr>
        <p:txBody>
          <a:bodyPr wrap="square" rtlCol="0">
            <a:spAutoFit/>
          </a:bodyPr>
          <a:lstStyle/>
          <a:p>
            <a:pPr algn="ctr"/>
            <a:r>
              <a:rPr lang="ru-RU" b="1" dirty="0">
                <a:solidFill>
                  <a:srgbClr val="C00000"/>
                </a:solidFill>
              </a:rPr>
              <a:t>Несовпадение рисунка орнамента при переклейке фотографии</a:t>
            </a:r>
          </a:p>
        </p:txBody>
      </p:sp>
      <p:pic>
        <p:nvPicPr>
          <p:cNvPr id="9" name="Рисунок 8">
            <a:extLst>
              <a:ext uri="{FF2B5EF4-FFF2-40B4-BE49-F238E27FC236}">
                <a16:creationId xmlns:a16="http://schemas.microsoft.com/office/drawing/2014/main" id="{EBB1867A-2C00-47B5-ADAF-3BFCC1351732}"/>
              </a:ext>
            </a:extLst>
          </p:cNvPr>
          <p:cNvPicPr>
            <a:picLocks noChangeAspect="1"/>
          </p:cNvPicPr>
          <p:nvPr/>
        </p:nvPicPr>
        <p:blipFill>
          <a:blip r:embed="rId2"/>
          <a:stretch>
            <a:fillRect/>
          </a:stretch>
        </p:blipFill>
        <p:spPr>
          <a:xfrm>
            <a:off x="2648744" y="2276872"/>
            <a:ext cx="4700929" cy="3958247"/>
          </a:xfrm>
          <a:prstGeom prst="rect">
            <a:avLst/>
          </a:prstGeom>
        </p:spPr>
      </p:pic>
    </p:spTree>
    <p:extLst>
      <p:ext uri="{BB962C8B-B14F-4D97-AF65-F5344CB8AC3E}">
        <p14:creationId xmlns:p14="http://schemas.microsoft.com/office/powerpoint/2010/main" val="3345635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pPr/>
              <a:t>29</a:t>
            </a:fld>
            <a:endParaRPr lang="ru-RU" dirty="0"/>
          </a:p>
        </p:txBody>
      </p:sp>
      <p:sp>
        <p:nvSpPr>
          <p:cNvPr id="4" name="Заголовок 3"/>
          <p:cNvSpPr>
            <a:spLocks noGrp="1"/>
          </p:cNvSpPr>
          <p:nvPr>
            <p:ph type="title"/>
          </p:nvPr>
        </p:nvSpPr>
        <p:spPr>
          <a:xfrm>
            <a:off x="0" y="346438"/>
            <a:ext cx="5241032" cy="405422"/>
          </a:xfrm>
        </p:spPr>
        <p:txBody>
          <a:bodyPr/>
          <a:lstStyle/>
          <a:p>
            <a:r>
              <a:rPr lang="ru-RU" dirty="0"/>
              <a:t>Пример подделки</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9863" y="2140848"/>
            <a:ext cx="4076700" cy="427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Овал 6"/>
          <p:cNvSpPr/>
          <p:nvPr/>
        </p:nvSpPr>
        <p:spPr>
          <a:xfrm>
            <a:off x="2767953" y="1902946"/>
            <a:ext cx="4680520" cy="850210"/>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2947973" y="2479010"/>
            <a:ext cx="1080120" cy="3384376"/>
          </a:xfrm>
          <a:prstGeom prst="ellipse">
            <a:avLst/>
          </a:prstGeom>
          <a:solidFill>
            <a:sysClr val="window" lastClr="FFFFFF">
              <a:alpha val="0"/>
            </a:sysClr>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 name="TextBox 9"/>
          <p:cNvSpPr txBox="1"/>
          <p:nvPr/>
        </p:nvSpPr>
        <p:spPr>
          <a:xfrm>
            <a:off x="1047855" y="1340768"/>
            <a:ext cx="7546990" cy="369332"/>
          </a:xfrm>
          <a:prstGeom prst="rect">
            <a:avLst/>
          </a:prstGeom>
          <a:noFill/>
        </p:spPr>
        <p:txBody>
          <a:bodyPr wrap="square" rtlCol="0">
            <a:spAutoFit/>
          </a:bodyPr>
          <a:lstStyle/>
          <a:p>
            <a:pPr algn="ctr"/>
            <a:r>
              <a:rPr lang="ru-RU" b="1" dirty="0">
                <a:solidFill>
                  <a:srgbClr val="C00000"/>
                </a:solidFill>
              </a:rPr>
              <a:t>Несовпадение рисунка орнамента при переклейке фотографии</a:t>
            </a:r>
          </a:p>
        </p:txBody>
      </p:sp>
    </p:spTree>
    <p:extLst>
      <p:ext uri="{BB962C8B-B14F-4D97-AF65-F5344CB8AC3E}">
        <p14:creationId xmlns:p14="http://schemas.microsoft.com/office/powerpoint/2010/main" val="1321643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0" y="346438"/>
            <a:ext cx="5241032" cy="405422"/>
          </a:xfrm>
        </p:spPr>
        <p:txBody>
          <a:bodyPr>
            <a:normAutofit/>
          </a:bodyPr>
          <a:lstStyle/>
          <a:p>
            <a:r>
              <a:rPr lang="ru-RU" sz="1600" dirty="0"/>
              <a:t>Мошенничество (ст. 159 УК РФ).</a:t>
            </a:r>
          </a:p>
        </p:txBody>
      </p:sp>
      <p:sp>
        <p:nvSpPr>
          <p:cNvPr id="6" name="Объект 2"/>
          <p:cNvSpPr>
            <a:spLocks noGrp="1"/>
          </p:cNvSpPr>
          <p:nvPr>
            <p:ph idx="1"/>
          </p:nvPr>
        </p:nvSpPr>
        <p:spPr>
          <a:xfrm>
            <a:off x="0" y="1124744"/>
            <a:ext cx="9906000" cy="5733256"/>
          </a:xfrm>
        </p:spPr>
        <p:txBody>
          <a:bodyPr>
            <a:noAutofit/>
          </a:bodyPr>
          <a:lstStyle/>
          <a:p>
            <a:pPr algn="just"/>
            <a:endParaRPr lang="ru-RU" sz="1000" dirty="0"/>
          </a:p>
          <a:p>
            <a:pPr marL="0" indent="0" algn="just">
              <a:buNone/>
            </a:pPr>
            <a:endParaRPr lang="ru-RU" sz="1000" dirty="0"/>
          </a:p>
          <a:p>
            <a:pPr algn="just">
              <a:buFontTx/>
              <a:buChar char="-"/>
            </a:pPr>
            <a:endParaRPr lang="ru-RU" sz="1000" dirty="0"/>
          </a:p>
        </p:txBody>
      </p:sp>
      <p:sp>
        <p:nvSpPr>
          <p:cNvPr id="7" name="Объект 2"/>
          <p:cNvSpPr txBox="1">
            <a:spLocks/>
          </p:cNvSpPr>
          <p:nvPr/>
        </p:nvSpPr>
        <p:spPr>
          <a:xfrm>
            <a:off x="0" y="1052736"/>
            <a:ext cx="9906000" cy="5805264"/>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ct val="20000"/>
              </a:spcBef>
              <a:buFont typeface="Arial" panose="020B0604020202020204" pitchFamily="34" charset="0"/>
              <a:buNone/>
              <a:defRPr sz="14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ru-RU" sz="1200" b="1" dirty="0"/>
              <a:t>1. Мошенничество, то есть хищение чужого имущества или приобретение права на чужое имущество путем обмана или злоупотребления доверием,</a:t>
            </a:r>
            <a:endParaRPr lang="en-US" sz="1200" b="1" dirty="0"/>
          </a:p>
          <a:p>
            <a:pPr algn="just"/>
            <a:r>
              <a:rPr lang="en-US" sz="1050" dirty="0"/>
              <a:t>- </a:t>
            </a:r>
            <a:r>
              <a:rPr lang="ru-RU" sz="1050" dirty="0"/>
              <a:t>наказывается штрафом в размере до ста двадцати тысяч рублей или в размере заработной платы или иного дохода осужденного за период до одного года, либо обязательными работами на срок до трехсот шестидесяти часов, либо исправительными работами на срок до одного года, либо ограничением свободы на срок до двух лет, либо принудительными работами на срок до двух лет, либо арестом на срок до четырех месяцев, либо лишением свободы на срок до двух лет.</a:t>
            </a:r>
            <a:endParaRPr lang="en-US" sz="1050" dirty="0"/>
          </a:p>
          <a:p>
            <a:r>
              <a:rPr lang="ru-RU" sz="1200" b="1" dirty="0"/>
              <a:t>2. Мошенничество, совершенное группой лиц по предварительному сговору, а равно с причинением значительного ущерба гражданину,</a:t>
            </a:r>
          </a:p>
          <a:p>
            <a:pPr algn="just"/>
            <a:r>
              <a:rPr lang="en-US" sz="1050" dirty="0"/>
              <a:t>- </a:t>
            </a:r>
            <a:r>
              <a:rPr lang="ru-RU" sz="1050" dirty="0"/>
              <a:t>наказывается штрафом в размере до трехсот тысяч рублей или в размере заработной платы или иного дохода осужденного за период до двух лет, либо обязательными работами на срок до четырехсот восьмидесяти часов, либо исправительными работами на срок до двух лет, либо принудительными работами на срок до пяти лет с ограничением свободы на срок до одного года или без такового, либо лишением свободы на срок до пяти лет с ограничением свободы на срок до одного года или без такового.</a:t>
            </a:r>
            <a:endParaRPr lang="en-US" sz="1050" dirty="0"/>
          </a:p>
          <a:p>
            <a:r>
              <a:rPr lang="ru-RU" sz="1200" b="1" dirty="0"/>
              <a:t>3. Мошенничество, совершенное лицом с использованием своего служебного положения, а равно в крупном размере,</a:t>
            </a:r>
          </a:p>
          <a:p>
            <a:pPr algn="just"/>
            <a:r>
              <a:rPr lang="ru-RU" sz="1050" dirty="0"/>
              <a:t>- наказывается штрафом в размере от ста тысяч до пятисот тысяч рублей или в размере заработной платы или иного дохода осужденного за период от одного года до трех лет, либо принудительными работами на срок до пяти лет с ограничением свободы на срок до двух лет или без такового, либо лишением свободы на срок до шести лет со штрафом в размере до восьмидесяти тысяч рублей или в размере заработной платы или иного дохода осужденного за период до шести месяцев либо без такового и с ограничением свободы на срок до полутора лет либо без такового.</a:t>
            </a:r>
          </a:p>
          <a:p>
            <a:pPr algn="just"/>
            <a:endParaRPr lang="ru-RU" sz="1000" dirty="0"/>
          </a:p>
          <a:p>
            <a:pPr algn="just">
              <a:buFontTx/>
              <a:buChar char="-"/>
            </a:pPr>
            <a:endParaRPr lang="ru-RU" sz="1000" dirty="0"/>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3160" y="8976"/>
            <a:ext cx="1392444" cy="1043760"/>
          </a:xfrm>
          <a:prstGeom prst="rect">
            <a:avLst/>
          </a:prstGeom>
        </p:spPr>
      </p:pic>
    </p:spTree>
    <p:extLst>
      <p:ext uri="{BB962C8B-B14F-4D97-AF65-F5344CB8AC3E}">
        <p14:creationId xmlns:p14="http://schemas.microsoft.com/office/powerpoint/2010/main" val="1233550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pPr/>
              <a:t>30</a:t>
            </a:fld>
            <a:endParaRPr lang="ru-RU" dirty="0"/>
          </a:p>
        </p:txBody>
      </p:sp>
      <p:sp>
        <p:nvSpPr>
          <p:cNvPr id="4" name="Заголовок 3"/>
          <p:cNvSpPr>
            <a:spLocks noGrp="1"/>
          </p:cNvSpPr>
          <p:nvPr>
            <p:ph type="title"/>
          </p:nvPr>
        </p:nvSpPr>
        <p:spPr>
          <a:xfrm>
            <a:off x="0" y="346438"/>
            <a:ext cx="5241032" cy="405422"/>
          </a:xfrm>
        </p:spPr>
        <p:txBody>
          <a:bodyPr/>
          <a:lstStyle/>
          <a:p>
            <a:r>
              <a:rPr lang="ru-RU" dirty="0"/>
              <a:t>Пример подделки</a:t>
            </a:r>
          </a:p>
        </p:txBody>
      </p:sp>
      <p:sp>
        <p:nvSpPr>
          <p:cNvPr id="9" name="TextBox 8"/>
          <p:cNvSpPr txBox="1"/>
          <p:nvPr/>
        </p:nvSpPr>
        <p:spPr>
          <a:xfrm>
            <a:off x="771265" y="1196752"/>
            <a:ext cx="8064896" cy="646331"/>
          </a:xfrm>
          <a:prstGeom prst="rect">
            <a:avLst/>
          </a:prstGeom>
          <a:noFill/>
        </p:spPr>
        <p:txBody>
          <a:bodyPr wrap="square" rtlCol="0">
            <a:spAutoFit/>
          </a:bodyPr>
          <a:lstStyle/>
          <a:p>
            <a:r>
              <a:rPr lang="ru-RU" b="1" dirty="0">
                <a:solidFill>
                  <a:srgbClr val="C00000"/>
                </a:solidFill>
              </a:rPr>
              <a:t>Несоответствующий размер фото, следы воздействия на бланк химическими препаратами </a:t>
            </a:r>
          </a:p>
        </p:txBody>
      </p:sp>
      <p:pic>
        <p:nvPicPr>
          <p:cNvPr id="11" name="Рисунок 10">
            <a:extLst>
              <a:ext uri="{FF2B5EF4-FFF2-40B4-BE49-F238E27FC236}">
                <a16:creationId xmlns:a16="http://schemas.microsoft.com/office/drawing/2014/main" id="{340B1CF9-6347-4B6F-99BA-F5A00CEE2AF6}"/>
              </a:ext>
            </a:extLst>
          </p:cNvPr>
          <p:cNvPicPr>
            <a:picLocks noChangeAspect="1"/>
          </p:cNvPicPr>
          <p:nvPr/>
        </p:nvPicPr>
        <p:blipFill>
          <a:blip r:embed="rId2"/>
          <a:stretch>
            <a:fillRect/>
          </a:stretch>
        </p:blipFill>
        <p:spPr>
          <a:xfrm>
            <a:off x="915281" y="1988840"/>
            <a:ext cx="5064056" cy="4662458"/>
          </a:xfrm>
          <a:prstGeom prst="rect">
            <a:avLst/>
          </a:prstGeom>
        </p:spPr>
      </p:pic>
      <p:sp>
        <p:nvSpPr>
          <p:cNvPr id="12" name="TextBox 11">
            <a:extLst>
              <a:ext uri="{FF2B5EF4-FFF2-40B4-BE49-F238E27FC236}">
                <a16:creationId xmlns:a16="http://schemas.microsoft.com/office/drawing/2014/main" id="{909A44F8-B74A-4B58-BB2B-7F8E0B5E5801}"/>
              </a:ext>
            </a:extLst>
          </p:cNvPr>
          <p:cNvSpPr txBox="1"/>
          <p:nvPr/>
        </p:nvSpPr>
        <p:spPr>
          <a:xfrm>
            <a:off x="6528902" y="1988840"/>
            <a:ext cx="2277117" cy="646331"/>
          </a:xfrm>
          <a:prstGeom prst="rect">
            <a:avLst/>
          </a:prstGeom>
          <a:noFill/>
        </p:spPr>
        <p:txBody>
          <a:bodyPr wrap="square" rtlCol="0">
            <a:spAutoFit/>
          </a:bodyPr>
          <a:lstStyle/>
          <a:p>
            <a:r>
              <a:rPr lang="ru-RU" dirty="0">
                <a:solidFill>
                  <a:srgbClr val="C00000"/>
                </a:solidFill>
              </a:rPr>
              <a:t>Вклейка фотографии</a:t>
            </a:r>
          </a:p>
        </p:txBody>
      </p:sp>
      <p:sp>
        <p:nvSpPr>
          <p:cNvPr id="13" name="TextBox 12">
            <a:extLst>
              <a:ext uri="{FF2B5EF4-FFF2-40B4-BE49-F238E27FC236}">
                <a16:creationId xmlns:a16="http://schemas.microsoft.com/office/drawing/2014/main" id="{7152731E-5673-469F-AD78-1D6A6D84599F}"/>
              </a:ext>
            </a:extLst>
          </p:cNvPr>
          <p:cNvSpPr txBox="1"/>
          <p:nvPr/>
        </p:nvSpPr>
        <p:spPr>
          <a:xfrm>
            <a:off x="6528902" y="3186620"/>
            <a:ext cx="2538972" cy="1754326"/>
          </a:xfrm>
          <a:prstGeom prst="rect">
            <a:avLst/>
          </a:prstGeom>
          <a:noFill/>
        </p:spPr>
        <p:txBody>
          <a:bodyPr wrap="square" rtlCol="0">
            <a:spAutoFit/>
          </a:bodyPr>
          <a:lstStyle/>
          <a:p>
            <a:r>
              <a:rPr lang="ru-RU" dirty="0">
                <a:solidFill>
                  <a:srgbClr val="C00000"/>
                </a:solidFill>
              </a:rPr>
              <a:t>Разводы, пятна на бланке. Говорит о манипуляции с документом с целью изменения данных (подделка). </a:t>
            </a:r>
          </a:p>
        </p:txBody>
      </p:sp>
      <p:cxnSp>
        <p:nvCxnSpPr>
          <p:cNvPr id="14" name="Прямая со стрелкой 13"/>
          <p:cNvCxnSpPr/>
          <p:nvPr/>
        </p:nvCxnSpPr>
        <p:spPr>
          <a:xfrm flipH="1">
            <a:off x="2499457" y="2173506"/>
            <a:ext cx="3960440" cy="139951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flipH="1">
            <a:off x="2571465" y="2492896"/>
            <a:ext cx="3957437" cy="28083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H="1" flipV="1">
            <a:off x="3507569" y="3429000"/>
            <a:ext cx="3021333" cy="36004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flipH="1">
            <a:off x="4371665" y="4005064"/>
            <a:ext cx="2157237" cy="14898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7825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pPr/>
              <a:t>31</a:t>
            </a:fld>
            <a:endParaRPr lang="ru-RU" dirty="0"/>
          </a:p>
        </p:txBody>
      </p:sp>
      <p:sp>
        <p:nvSpPr>
          <p:cNvPr id="4" name="Заголовок 3"/>
          <p:cNvSpPr>
            <a:spLocks noGrp="1"/>
          </p:cNvSpPr>
          <p:nvPr>
            <p:ph type="title"/>
          </p:nvPr>
        </p:nvSpPr>
        <p:spPr>
          <a:xfrm>
            <a:off x="0" y="346438"/>
            <a:ext cx="5241032" cy="405422"/>
          </a:xfrm>
        </p:spPr>
        <p:txBody>
          <a:bodyPr/>
          <a:lstStyle/>
          <a:p>
            <a:r>
              <a:rPr lang="ru-RU" dirty="0"/>
              <a:t>Пример подделки</a:t>
            </a:r>
          </a:p>
        </p:txBody>
      </p:sp>
      <p:pic>
        <p:nvPicPr>
          <p:cNvPr id="19" name="Рисунок 18">
            <a:extLst>
              <a:ext uri="{FF2B5EF4-FFF2-40B4-BE49-F238E27FC236}">
                <a16:creationId xmlns:a16="http://schemas.microsoft.com/office/drawing/2014/main" id="{4C31A2CF-3832-4E02-A87F-9D66E9DB56A5}"/>
              </a:ext>
            </a:extLst>
          </p:cNvPr>
          <p:cNvPicPr>
            <a:picLocks noChangeAspect="1"/>
          </p:cNvPicPr>
          <p:nvPr/>
        </p:nvPicPr>
        <p:blipFill>
          <a:blip r:embed="rId2"/>
          <a:stretch>
            <a:fillRect/>
          </a:stretch>
        </p:blipFill>
        <p:spPr>
          <a:xfrm>
            <a:off x="2576736" y="3068960"/>
            <a:ext cx="4940539" cy="3543603"/>
          </a:xfrm>
          <a:prstGeom prst="rect">
            <a:avLst/>
          </a:prstGeom>
        </p:spPr>
      </p:pic>
      <p:sp>
        <p:nvSpPr>
          <p:cNvPr id="20" name="TextBox 19">
            <a:extLst>
              <a:ext uri="{FF2B5EF4-FFF2-40B4-BE49-F238E27FC236}">
                <a16:creationId xmlns:a16="http://schemas.microsoft.com/office/drawing/2014/main" id="{BE41C74C-9BCE-4AA0-93EF-A24706ADCE6B}"/>
              </a:ext>
            </a:extLst>
          </p:cNvPr>
          <p:cNvSpPr txBox="1"/>
          <p:nvPr/>
        </p:nvSpPr>
        <p:spPr>
          <a:xfrm>
            <a:off x="352328" y="1768194"/>
            <a:ext cx="8849144" cy="954107"/>
          </a:xfrm>
          <a:prstGeom prst="rect">
            <a:avLst/>
          </a:prstGeom>
          <a:noFill/>
        </p:spPr>
        <p:txBody>
          <a:bodyPr wrap="square" rtlCol="0">
            <a:spAutoFit/>
          </a:bodyPr>
          <a:lstStyle/>
          <a:p>
            <a:pPr algn="just"/>
            <a:r>
              <a:rPr lang="ru-RU" sz="1400" dirty="0">
                <a:solidFill>
                  <a:srgbClr val="C00000"/>
                </a:solidFill>
              </a:rPr>
              <a:t>Обращаем внимание на бланк паспорта на 4 странице снизу. Предыдущая страница (3-я) - периметр где расположена фотография.</a:t>
            </a:r>
          </a:p>
          <a:p>
            <a:pPr algn="just"/>
            <a:r>
              <a:rPr lang="ru-RU" sz="1400" dirty="0">
                <a:solidFill>
                  <a:srgbClr val="C00000"/>
                </a:solidFill>
              </a:rPr>
              <a:t>Разрывы, отрывы кусков бланка (как на примере), надрезы, следы клея, грязь, затирание бланка, все говорит о замене фото (вклейке).</a:t>
            </a:r>
          </a:p>
        </p:txBody>
      </p:sp>
      <p:sp>
        <p:nvSpPr>
          <p:cNvPr id="2" name="Прямоугольник 1"/>
          <p:cNvSpPr/>
          <p:nvPr/>
        </p:nvSpPr>
        <p:spPr>
          <a:xfrm>
            <a:off x="-444" y="1124744"/>
            <a:ext cx="9906443" cy="369332"/>
          </a:xfrm>
          <a:prstGeom prst="rect">
            <a:avLst/>
          </a:prstGeom>
        </p:spPr>
        <p:txBody>
          <a:bodyPr wrap="square">
            <a:spAutoFit/>
          </a:bodyPr>
          <a:lstStyle/>
          <a:p>
            <a:pPr algn="ctr"/>
            <a:r>
              <a:rPr lang="ru-RU" b="1" dirty="0">
                <a:solidFill>
                  <a:srgbClr val="C00000"/>
                </a:solidFill>
              </a:rPr>
              <a:t>Вклейка фото – на что обращаем внимание!</a:t>
            </a:r>
          </a:p>
        </p:txBody>
      </p:sp>
    </p:spTree>
    <p:extLst>
      <p:ext uri="{BB962C8B-B14F-4D97-AF65-F5344CB8AC3E}">
        <p14:creationId xmlns:p14="http://schemas.microsoft.com/office/powerpoint/2010/main" val="4208584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pPr/>
              <a:t>32</a:t>
            </a:fld>
            <a:endParaRPr lang="ru-RU" dirty="0"/>
          </a:p>
        </p:txBody>
      </p:sp>
      <p:sp>
        <p:nvSpPr>
          <p:cNvPr id="4" name="Заголовок 3"/>
          <p:cNvSpPr>
            <a:spLocks noGrp="1"/>
          </p:cNvSpPr>
          <p:nvPr>
            <p:ph type="title"/>
          </p:nvPr>
        </p:nvSpPr>
        <p:spPr>
          <a:xfrm>
            <a:off x="0" y="346438"/>
            <a:ext cx="5241032" cy="405422"/>
          </a:xfrm>
        </p:spPr>
        <p:txBody>
          <a:bodyPr/>
          <a:lstStyle/>
          <a:p>
            <a:r>
              <a:rPr lang="ru-RU" dirty="0"/>
              <a:t>Пример подделки</a:t>
            </a:r>
          </a:p>
        </p:txBody>
      </p:sp>
      <p:sp>
        <p:nvSpPr>
          <p:cNvPr id="7" name="TextBox 6">
            <a:extLst>
              <a:ext uri="{FF2B5EF4-FFF2-40B4-BE49-F238E27FC236}">
                <a16:creationId xmlns:a16="http://schemas.microsoft.com/office/drawing/2014/main" id="{11C6C8F8-9D62-4179-A69A-28C33CEC4A7E}"/>
              </a:ext>
            </a:extLst>
          </p:cNvPr>
          <p:cNvSpPr txBox="1"/>
          <p:nvPr/>
        </p:nvSpPr>
        <p:spPr>
          <a:xfrm>
            <a:off x="1115616" y="1057091"/>
            <a:ext cx="7128792" cy="584775"/>
          </a:xfrm>
          <a:prstGeom prst="rect">
            <a:avLst/>
          </a:prstGeom>
          <a:noFill/>
        </p:spPr>
        <p:txBody>
          <a:bodyPr wrap="square" rtlCol="0">
            <a:spAutoFit/>
          </a:bodyPr>
          <a:lstStyle/>
          <a:p>
            <a:pPr algn="ctr"/>
            <a:r>
              <a:rPr lang="ru-RU" sz="1600" dirty="0">
                <a:solidFill>
                  <a:srgbClr val="C00000"/>
                </a:solidFill>
              </a:rPr>
              <a:t>Вздутие </a:t>
            </a:r>
            <a:r>
              <a:rPr lang="ru-RU" sz="1600" dirty="0" err="1">
                <a:solidFill>
                  <a:srgbClr val="C00000"/>
                </a:solidFill>
              </a:rPr>
              <a:t>ламинации</a:t>
            </a:r>
            <a:r>
              <a:rPr lang="ru-RU" sz="1600" dirty="0">
                <a:solidFill>
                  <a:srgbClr val="C00000"/>
                </a:solidFill>
              </a:rPr>
              <a:t> по всей поверхности фотографии как на примере,  так же может говорить о попытке замены фотографии (вклейке).</a:t>
            </a:r>
          </a:p>
        </p:txBody>
      </p:sp>
      <p:pic>
        <p:nvPicPr>
          <p:cNvPr id="8" name="Рисунок 7">
            <a:extLst>
              <a:ext uri="{FF2B5EF4-FFF2-40B4-BE49-F238E27FC236}">
                <a16:creationId xmlns:a16="http://schemas.microsoft.com/office/drawing/2014/main" id="{BE0F5ED1-5925-4C7E-A093-92C05D9C8D2D}"/>
              </a:ext>
            </a:extLst>
          </p:cNvPr>
          <p:cNvPicPr>
            <a:picLocks noChangeAspect="1"/>
          </p:cNvPicPr>
          <p:nvPr/>
        </p:nvPicPr>
        <p:blipFill>
          <a:blip r:embed="rId2"/>
          <a:stretch>
            <a:fillRect/>
          </a:stretch>
        </p:blipFill>
        <p:spPr>
          <a:xfrm>
            <a:off x="3008784" y="1688034"/>
            <a:ext cx="4015099" cy="4961685"/>
          </a:xfrm>
          <a:prstGeom prst="rect">
            <a:avLst/>
          </a:prstGeom>
        </p:spPr>
      </p:pic>
    </p:spTree>
    <p:extLst>
      <p:ext uri="{BB962C8B-B14F-4D97-AF65-F5344CB8AC3E}">
        <p14:creationId xmlns:p14="http://schemas.microsoft.com/office/powerpoint/2010/main" val="3744340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pPr/>
              <a:t>33</a:t>
            </a:fld>
            <a:endParaRPr lang="ru-RU" dirty="0"/>
          </a:p>
        </p:txBody>
      </p:sp>
      <p:sp>
        <p:nvSpPr>
          <p:cNvPr id="4" name="Заголовок 3"/>
          <p:cNvSpPr>
            <a:spLocks noGrp="1"/>
          </p:cNvSpPr>
          <p:nvPr>
            <p:ph type="title"/>
          </p:nvPr>
        </p:nvSpPr>
        <p:spPr>
          <a:xfrm>
            <a:off x="0" y="346438"/>
            <a:ext cx="5241032" cy="405422"/>
          </a:xfrm>
        </p:spPr>
        <p:txBody>
          <a:bodyPr/>
          <a:lstStyle/>
          <a:p>
            <a:r>
              <a:rPr lang="ru-RU" dirty="0"/>
              <a:t>Пример подделки</a:t>
            </a:r>
          </a:p>
        </p:txBody>
      </p:sp>
      <p:sp>
        <p:nvSpPr>
          <p:cNvPr id="6" name="TextBox 5">
            <a:extLst>
              <a:ext uri="{FF2B5EF4-FFF2-40B4-BE49-F238E27FC236}">
                <a16:creationId xmlns:a16="http://schemas.microsoft.com/office/drawing/2014/main" id="{33FD51AC-50B5-4371-8C33-F8970F0F1C7C}"/>
              </a:ext>
            </a:extLst>
          </p:cNvPr>
          <p:cNvSpPr txBox="1"/>
          <p:nvPr/>
        </p:nvSpPr>
        <p:spPr>
          <a:xfrm>
            <a:off x="4888043" y="2132856"/>
            <a:ext cx="3816424" cy="3693319"/>
          </a:xfrm>
          <a:prstGeom prst="rect">
            <a:avLst/>
          </a:prstGeom>
          <a:noFill/>
        </p:spPr>
        <p:txBody>
          <a:bodyPr wrap="square" rtlCol="0">
            <a:spAutoFit/>
          </a:bodyPr>
          <a:lstStyle/>
          <a:p>
            <a:r>
              <a:rPr lang="ru-RU" u="sng" dirty="0">
                <a:solidFill>
                  <a:srgbClr val="C00000"/>
                </a:solidFill>
              </a:rPr>
              <a:t>Фотография</a:t>
            </a:r>
            <a:r>
              <a:rPr lang="ru-RU" dirty="0">
                <a:solidFill>
                  <a:srgbClr val="C00000"/>
                </a:solidFill>
              </a:rPr>
              <a:t> – «</a:t>
            </a:r>
            <a:r>
              <a:rPr lang="ru-RU" dirty="0" err="1">
                <a:solidFill>
                  <a:srgbClr val="C00000"/>
                </a:solidFill>
              </a:rPr>
              <a:t>фотошоп</a:t>
            </a:r>
            <a:r>
              <a:rPr lang="ru-RU" dirty="0">
                <a:solidFill>
                  <a:srgbClr val="C00000"/>
                </a:solidFill>
              </a:rPr>
              <a:t>»,  цвет лица отличается сильно от цвета шеи, сам цвет лица не естественный, размер головы не пропорционален плечам.</a:t>
            </a:r>
          </a:p>
          <a:p>
            <a:endParaRPr lang="ru-RU" dirty="0">
              <a:solidFill>
                <a:srgbClr val="C00000"/>
              </a:solidFill>
            </a:endParaRPr>
          </a:p>
          <a:p>
            <a:r>
              <a:rPr lang="ru-RU" u="sng" dirty="0">
                <a:solidFill>
                  <a:srgbClr val="C00000"/>
                </a:solidFill>
              </a:rPr>
              <a:t>Машиночитаемая зона</a:t>
            </a:r>
            <a:r>
              <a:rPr lang="ru-RU" dirty="0">
                <a:solidFill>
                  <a:srgbClr val="C00000"/>
                </a:solidFill>
              </a:rPr>
              <a:t> - наложение одной строки записи на другую.</a:t>
            </a:r>
          </a:p>
          <a:p>
            <a:endParaRPr lang="ru-RU" dirty="0">
              <a:solidFill>
                <a:srgbClr val="C00000"/>
              </a:solidFill>
            </a:endParaRPr>
          </a:p>
          <a:p>
            <a:r>
              <a:rPr lang="ru-RU" u="sng" dirty="0">
                <a:solidFill>
                  <a:srgbClr val="C00000"/>
                </a:solidFill>
              </a:rPr>
              <a:t>Орнамент</a:t>
            </a:r>
            <a:r>
              <a:rPr lang="ru-RU" dirty="0">
                <a:solidFill>
                  <a:srgbClr val="C00000"/>
                </a:solidFill>
              </a:rPr>
              <a:t> - верхняя часть рамки по цвету более насыщенная, чем остальные части рамки.</a:t>
            </a:r>
          </a:p>
        </p:txBody>
      </p:sp>
      <p:pic>
        <p:nvPicPr>
          <p:cNvPr id="9" name="Рисунок 8">
            <a:extLst>
              <a:ext uri="{FF2B5EF4-FFF2-40B4-BE49-F238E27FC236}">
                <a16:creationId xmlns:a16="http://schemas.microsoft.com/office/drawing/2014/main" id="{6F90B4FD-B57A-472F-A080-99F467982215}"/>
              </a:ext>
            </a:extLst>
          </p:cNvPr>
          <p:cNvPicPr>
            <a:picLocks noChangeAspect="1"/>
          </p:cNvPicPr>
          <p:nvPr/>
        </p:nvPicPr>
        <p:blipFill>
          <a:blip r:embed="rId2"/>
          <a:stretch>
            <a:fillRect/>
          </a:stretch>
        </p:blipFill>
        <p:spPr>
          <a:xfrm>
            <a:off x="704528" y="1340768"/>
            <a:ext cx="3722519" cy="5227200"/>
          </a:xfrm>
          <a:prstGeom prst="rect">
            <a:avLst/>
          </a:prstGeom>
        </p:spPr>
      </p:pic>
    </p:spTree>
    <p:extLst>
      <p:ext uri="{BB962C8B-B14F-4D97-AF65-F5344CB8AC3E}">
        <p14:creationId xmlns:p14="http://schemas.microsoft.com/office/powerpoint/2010/main" val="2941432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pPr/>
              <a:t>34</a:t>
            </a:fld>
            <a:endParaRPr lang="ru-RU" dirty="0"/>
          </a:p>
        </p:txBody>
      </p:sp>
      <p:sp>
        <p:nvSpPr>
          <p:cNvPr id="4" name="Заголовок 3"/>
          <p:cNvSpPr>
            <a:spLocks noGrp="1"/>
          </p:cNvSpPr>
          <p:nvPr>
            <p:ph type="title"/>
          </p:nvPr>
        </p:nvSpPr>
        <p:spPr>
          <a:xfrm>
            <a:off x="0" y="346438"/>
            <a:ext cx="5241032" cy="405422"/>
          </a:xfrm>
        </p:spPr>
        <p:txBody>
          <a:bodyPr/>
          <a:lstStyle/>
          <a:p>
            <a:r>
              <a:rPr lang="ru-RU" dirty="0"/>
              <a:t>Действия в случае выявления подделки</a:t>
            </a:r>
          </a:p>
        </p:txBody>
      </p:sp>
      <p:sp>
        <p:nvSpPr>
          <p:cNvPr id="7" name="Объект 2"/>
          <p:cNvSpPr>
            <a:spLocks noGrp="1"/>
          </p:cNvSpPr>
          <p:nvPr>
            <p:ph idx="1"/>
          </p:nvPr>
        </p:nvSpPr>
        <p:spPr>
          <a:xfrm>
            <a:off x="848544" y="1124744"/>
            <a:ext cx="8229600" cy="2880320"/>
          </a:xfrm>
        </p:spPr>
        <p:style>
          <a:lnRef idx="1">
            <a:schemeClr val="accent5"/>
          </a:lnRef>
          <a:fillRef idx="2">
            <a:schemeClr val="accent5"/>
          </a:fillRef>
          <a:effectRef idx="1">
            <a:schemeClr val="accent5"/>
          </a:effectRef>
          <a:fontRef idx="minor">
            <a:schemeClr val="dk1"/>
          </a:fontRef>
        </p:style>
        <p:txBody>
          <a:bodyPr>
            <a:normAutofit/>
          </a:bodyPr>
          <a:lstStyle/>
          <a:p>
            <a:pPr marL="0" indent="0" algn="just">
              <a:buNone/>
            </a:pPr>
            <a:r>
              <a:rPr lang="ru-RU" sz="1800" dirty="0">
                <a:solidFill>
                  <a:schemeClr val="tx1"/>
                </a:solidFill>
              </a:rPr>
              <a:t>В случае выявления хотя бы одного из признаков того, что паспорт может являться поддельным, либо в нём переклеена фотография или имеются признаки изменения установочных данных – необходимо внести данные в заявку в ПО </a:t>
            </a:r>
            <a:r>
              <a:rPr lang="ru-RU" sz="1800" dirty="0" err="1">
                <a:solidFill>
                  <a:schemeClr val="tx1"/>
                </a:solidFill>
              </a:rPr>
              <a:t>Зибель</a:t>
            </a:r>
            <a:r>
              <a:rPr lang="ru-RU" sz="1800" dirty="0">
                <a:solidFill>
                  <a:schemeClr val="tx1"/>
                </a:solidFill>
              </a:rPr>
              <a:t>, сделать качественную свето-копию паспорта клиента, выставить код «М» и отправить заявку на </a:t>
            </a:r>
            <a:r>
              <a:rPr lang="ru-RU" sz="1800" dirty="0" err="1">
                <a:solidFill>
                  <a:schemeClr val="tx1"/>
                </a:solidFill>
              </a:rPr>
              <a:t>скоринг</a:t>
            </a:r>
            <a:r>
              <a:rPr lang="ru-RU" sz="1800" dirty="0">
                <a:solidFill>
                  <a:schemeClr val="tx1"/>
                </a:solidFill>
              </a:rPr>
              <a:t>. После чего вы получите отрицательное заключение кредитного </a:t>
            </a:r>
            <a:r>
              <a:rPr lang="ru-RU" sz="1800" dirty="0" err="1">
                <a:solidFill>
                  <a:schemeClr val="tx1"/>
                </a:solidFill>
              </a:rPr>
              <a:t>скоринга</a:t>
            </a:r>
            <a:r>
              <a:rPr lang="ru-RU" sz="1800" dirty="0">
                <a:solidFill>
                  <a:schemeClr val="tx1"/>
                </a:solidFill>
              </a:rPr>
              <a:t>.</a:t>
            </a:r>
          </a:p>
        </p:txBody>
      </p:sp>
      <p:pic>
        <p:nvPicPr>
          <p:cNvPr id="9" name="Рисунок 8"/>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800872" y="4446603"/>
            <a:ext cx="2702074" cy="2026556"/>
          </a:xfrm>
          <a:prstGeom prst="rect">
            <a:avLst/>
          </a:prstGeom>
        </p:spPr>
      </p:pic>
    </p:spTree>
    <p:extLst>
      <p:ext uri="{BB962C8B-B14F-4D97-AF65-F5344CB8AC3E}">
        <p14:creationId xmlns:p14="http://schemas.microsoft.com/office/powerpoint/2010/main" val="1490229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pPr/>
              <a:t>35</a:t>
            </a:fld>
            <a:endParaRPr lang="ru-RU" dirty="0"/>
          </a:p>
        </p:txBody>
      </p:sp>
      <p:sp>
        <p:nvSpPr>
          <p:cNvPr id="4" name="Заголовок 3"/>
          <p:cNvSpPr>
            <a:spLocks noGrp="1"/>
          </p:cNvSpPr>
          <p:nvPr>
            <p:ph type="title"/>
          </p:nvPr>
        </p:nvSpPr>
        <p:spPr>
          <a:xfrm>
            <a:off x="0" y="346438"/>
            <a:ext cx="5241032" cy="405422"/>
          </a:xfrm>
        </p:spPr>
        <p:txBody>
          <a:bodyPr/>
          <a:lstStyle/>
          <a:p>
            <a:r>
              <a:rPr lang="ru-RU" dirty="0"/>
              <a:t>Виды мошенничества</a:t>
            </a:r>
          </a:p>
        </p:txBody>
      </p:sp>
      <p:sp>
        <p:nvSpPr>
          <p:cNvPr id="5" name="Объект 2"/>
          <p:cNvSpPr>
            <a:spLocks noGrp="1"/>
          </p:cNvSpPr>
          <p:nvPr>
            <p:ph idx="1"/>
          </p:nvPr>
        </p:nvSpPr>
        <p:spPr>
          <a:xfrm>
            <a:off x="91480" y="2654335"/>
            <a:ext cx="9906000" cy="990689"/>
          </a:xfrm>
        </p:spPr>
        <p:txBody>
          <a:bodyPr>
            <a:noAutofit/>
          </a:bodyPr>
          <a:lstStyle/>
          <a:p>
            <a:pPr marL="457200" indent="-457200">
              <a:buAutoNum type="arabicPeriod"/>
            </a:pPr>
            <a:r>
              <a:rPr lang="ru-RU" sz="1200" dirty="0"/>
              <a:t>У «оленей» часто в руках бумажка с информацией о их занятости, мете жительства, телефонами и т.д.</a:t>
            </a:r>
          </a:p>
          <a:p>
            <a:pPr marL="457200" indent="-457200">
              <a:buAutoNum type="arabicPeriod"/>
            </a:pPr>
            <a:r>
              <a:rPr lang="ru-RU" sz="1200" dirty="0"/>
              <a:t>Часто «олень» и «оленевод» подходят к сотруднику банка для оформления кредита вместе. В этом случае, на подавляющее большинство вопросов, отвечать будет «оленевод».</a:t>
            </a:r>
          </a:p>
        </p:txBody>
      </p:sp>
      <p:sp>
        <p:nvSpPr>
          <p:cNvPr id="6" name="Заголовок 1"/>
          <p:cNvSpPr txBox="1">
            <a:spLocks/>
          </p:cNvSpPr>
          <p:nvPr/>
        </p:nvSpPr>
        <p:spPr>
          <a:xfrm>
            <a:off x="0" y="764704"/>
            <a:ext cx="99060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1400" kern="1200" baseline="0">
                <a:solidFill>
                  <a:schemeClr val="bg1"/>
                </a:solidFill>
                <a:latin typeface="Arial" panose="020B0604020202020204" pitchFamily="34" charset="0"/>
                <a:ea typeface="+mj-ea"/>
                <a:cs typeface="Arial" panose="020B0604020202020204" pitchFamily="34" charset="0"/>
              </a:defRPr>
            </a:lvl1pPr>
          </a:lstStyle>
          <a:p>
            <a:r>
              <a:rPr lang="ru-RU" sz="2000" b="1" dirty="0">
                <a:solidFill>
                  <a:schemeClr val="tx1"/>
                </a:solidFill>
                <a:latin typeface="Arial" charset="0"/>
                <a:cs typeface="Arial" charset="0"/>
              </a:rPr>
              <a:t>«Олени» и «Оленеводы».</a:t>
            </a:r>
            <a:endParaRPr lang="ru-RU" sz="2000" b="1" dirty="0">
              <a:solidFill>
                <a:schemeClr val="tx1"/>
              </a:solidFill>
            </a:endParaRPr>
          </a:p>
        </p:txBody>
      </p:sp>
      <p:sp>
        <p:nvSpPr>
          <p:cNvPr id="14" name="Прямоугольник 13"/>
          <p:cNvSpPr/>
          <p:nvPr/>
        </p:nvSpPr>
        <p:spPr>
          <a:xfrm>
            <a:off x="90192" y="1484784"/>
            <a:ext cx="9615336" cy="1169551"/>
          </a:xfrm>
          <a:prstGeom prst="rect">
            <a:avLst/>
          </a:prstGeom>
        </p:spPr>
        <p:txBody>
          <a:bodyPr wrap="square">
            <a:spAutoFit/>
          </a:bodyPr>
          <a:lstStyle/>
          <a:p>
            <a:pPr algn="just"/>
            <a:r>
              <a:rPr lang="ru-RU" sz="1000" dirty="0"/>
              <a:t>Олени - это лица, которым необходимы денежные средства, но платить по своим финансовым/долговым обязательствам они не могут в виду того, что ни где не работают, ведут асоциальный образ жизни (</a:t>
            </a:r>
            <a:r>
              <a:rPr lang="ru-RU" sz="1000" dirty="0" err="1"/>
              <a:t>бомжы</a:t>
            </a:r>
            <a:r>
              <a:rPr lang="ru-RU" sz="1000" dirty="0"/>
              <a:t>, наркоманы, безработные, тунеядцы, бывшие заключенные и т.д. и т.п.). Они обращаются к "оленеводам" по объявлениям, размещённым в сети интернет, расклеенным на заборах, стенах домов и т.д. ("Помощь в оформлении кредита"). При оформлении кредита, вносят, как правило, 10% от общей стоимости товара. Кредиты оформляют на свои паспорта. Их переодевают в "нормальный вид одежды" и сообщают ложную/недостоверную информацию, которую необходимо сообщить сотруднику банка для оформления кредита. Характеристики товара они, как правило, не знают. В условиях кредитования не ориентируются. На торговую точку приходят с информацией "о своей трудовой деятельности", записанной на бумажке, либо пользуются подсказками третьих лиц (оленеводов/сообщников).</a:t>
            </a:r>
          </a:p>
        </p:txBody>
      </p:sp>
      <p:pic>
        <p:nvPicPr>
          <p:cNvPr id="15" name="Picture 2" descr="C:\Users\PijonkovAO\Desktop\фото\СМИРНОВА 25.03_pi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92" y="3573016"/>
            <a:ext cx="2088232" cy="1566174"/>
          </a:xfrm>
          <a:prstGeom prst="rect">
            <a:avLst/>
          </a:prstGeom>
          <a:noFill/>
          <a:extLst>
            <a:ext uri="{909E8E84-426E-40DD-AFC4-6F175D3DCCD1}">
              <a14:hiddenFill xmlns:a14="http://schemas.microsoft.com/office/drawing/2010/main">
                <a:solidFill>
                  <a:srgbClr val="FFFFFF"/>
                </a:solidFill>
              </a14:hiddenFill>
            </a:ext>
          </a:extLst>
        </p:spPr>
      </p:pic>
      <p:sp>
        <p:nvSpPr>
          <p:cNvPr id="16" name="Прямоугольник 15"/>
          <p:cNvSpPr/>
          <p:nvPr/>
        </p:nvSpPr>
        <p:spPr>
          <a:xfrm>
            <a:off x="2297451" y="3617439"/>
            <a:ext cx="7272808" cy="1477328"/>
          </a:xfrm>
          <a:prstGeom prst="rect">
            <a:avLst/>
          </a:prstGeom>
        </p:spPr>
        <p:txBody>
          <a:bodyPr wrap="square">
            <a:spAutoFit/>
          </a:bodyPr>
          <a:lstStyle/>
          <a:p>
            <a:pPr algn="just"/>
            <a:r>
              <a:rPr lang="ru-RU" sz="1000" dirty="0"/>
              <a:t>Кредит может быть оформлен под принуждением, т.е. клиенту угрожают физической расправой, либо опаивают алкоголем или сильнодействующими психотропными веществами и ведут на торговую точку для оформления кредита. В случае ВЫЯВЛЕНИЯ ПРИСУТСТВИЯ и попытки оформления кредита на ТТ таких лиц, вам необходимо заполнить заявку, выставить соответствующий код (отличный от "У") и отправить заявку на </a:t>
            </a:r>
            <a:r>
              <a:rPr lang="ru-RU" sz="1000" dirty="0" err="1"/>
              <a:t>скоринг</a:t>
            </a:r>
            <a:r>
              <a:rPr lang="ru-RU" sz="1000" dirty="0"/>
              <a:t>.</a:t>
            </a:r>
          </a:p>
          <a:p>
            <a:pPr algn="just"/>
            <a:r>
              <a:rPr lang="ru-RU" sz="1000" dirty="0"/>
              <a:t>Методы выявления таких лиц:</a:t>
            </a:r>
          </a:p>
          <a:p>
            <a:pPr algn="just"/>
            <a:r>
              <a:rPr lang="ru-RU" sz="1000" dirty="0"/>
              <a:t>- все выше перечисленные;</a:t>
            </a:r>
          </a:p>
          <a:p>
            <a:pPr algn="just"/>
            <a:r>
              <a:rPr lang="ru-RU" sz="1000" dirty="0"/>
              <a:t>- при просьбе отойти от вашего рабочего места третьего лица, клиент, в случае если его принуждают оформить кредит, может на листке бумаги написать вам об этом и попросить не выдавать кредит или может сказать вам об это шёпотом, т.к. будет понимать, что лица, вынуждающие его на это, его не слышат.</a:t>
            </a:r>
          </a:p>
        </p:txBody>
      </p:sp>
    </p:spTree>
    <p:extLst>
      <p:ext uri="{BB962C8B-B14F-4D97-AF65-F5344CB8AC3E}">
        <p14:creationId xmlns:p14="http://schemas.microsoft.com/office/powerpoint/2010/main" val="3324112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pPr/>
              <a:t>36</a:t>
            </a:fld>
            <a:endParaRPr lang="ru-RU" dirty="0"/>
          </a:p>
        </p:txBody>
      </p:sp>
      <p:sp>
        <p:nvSpPr>
          <p:cNvPr id="4" name="Заголовок 3"/>
          <p:cNvSpPr>
            <a:spLocks noGrp="1"/>
          </p:cNvSpPr>
          <p:nvPr>
            <p:ph type="title"/>
          </p:nvPr>
        </p:nvSpPr>
        <p:spPr>
          <a:xfrm>
            <a:off x="0" y="346438"/>
            <a:ext cx="5241032" cy="405422"/>
          </a:xfrm>
        </p:spPr>
        <p:txBody>
          <a:bodyPr/>
          <a:lstStyle/>
          <a:p>
            <a:r>
              <a:rPr lang="ru-RU" dirty="0"/>
              <a:t>Виды мошенничества</a:t>
            </a:r>
          </a:p>
        </p:txBody>
      </p:sp>
      <p:pic>
        <p:nvPicPr>
          <p:cNvPr id="6" name="Picture 2" descr="C:\Users\PijonkovAO\Desktop\фото\шайтан.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423" y="4984632"/>
            <a:ext cx="2247455" cy="17857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PijonkovAO\Desktop\фото\161104-154037_pi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004" y="3140968"/>
            <a:ext cx="2260292" cy="1785783"/>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2504728" y="4617631"/>
            <a:ext cx="7349298" cy="2169825"/>
          </a:xfrm>
          <a:prstGeom prst="rect">
            <a:avLst/>
          </a:prstGeom>
        </p:spPr>
        <p:txBody>
          <a:bodyPr wrap="square">
            <a:spAutoFit/>
          </a:bodyPr>
          <a:lstStyle/>
          <a:p>
            <a:pPr algn="just"/>
            <a:r>
              <a:rPr lang="ru-RU" sz="900" dirty="0"/>
              <a:t>В случае ПОДОЗРЕНИЯ присутствия и попытки оформления кредита на ТТ указанных групп лиц (</a:t>
            </a:r>
            <a:r>
              <a:rPr lang="ru-RU" sz="900" dirty="0" err="1"/>
              <a:t>т.е</a:t>
            </a:r>
            <a:r>
              <a:rPr lang="ru-RU" sz="900" dirty="0"/>
              <a:t> у вас имеются подозрения, что перед вами "олень" и "оленевод", но в настоящий момент вы точно в этом не уверены), вам необходимо попросить третье лицо удалиться от вашего рабочего места, мотивировав это тем, что он/она:</a:t>
            </a:r>
          </a:p>
          <a:p>
            <a:pPr algn="just"/>
            <a:r>
              <a:rPr lang="ru-RU" sz="900" dirty="0"/>
              <a:t>- создают очередь;</a:t>
            </a:r>
          </a:p>
          <a:p>
            <a:pPr algn="just"/>
            <a:r>
              <a:rPr lang="ru-RU" sz="900" dirty="0"/>
              <a:t>- мешают вам;</a:t>
            </a:r>
          </a:p>
          <a:p>
            <a:pPr algn="just"/>
            <a:r>
              <a:rPr lang="ru-RU" sz="900" dirty="0"/>
              <a:t>- вам плохо слышно и плохо понятно клиента и т.д. и т.п.</a:t>
            </a:r>
          </a:p>
          <a:p>
            <a:pPr algn="just"/>
            <a:r>
              <a:rPr lang="ru-RU" sz="900" dirty="0"/>
              <a:t>В дальнейшем разговоре с клиентом, вам необходимо уточнить у него (с целью выявления "оленя") характеристики выбранного товара, условия кредитования - как и где он планирует вносить очередные ежемесячные платежи, интересовался ли он (знает ли) их размер (точную сумму внесения). Также необходимо задать несколько ДОПОЛНИТЕЛЬНЫХ СПЕЦИАЛЬНЫХ ВОПРОСОВ, относительно его трудовой деятельности (примеры указаны ниже). В случае ВЫЯВЛЕНИЯ присутствия и попытки оформления кредита на ТТ указанных групп лиц, необходимо заполнить заявку, выставить соответствующий код (отличный от "У") и отправить заявку на </a:t>
            </a:r>
            <a:r>
              <a:rPr lang="ru-RU" sz="900" dirty="0" err="1"/>
              <a:t>скоринг</a:t>
            </a:r>
            <a:r>
              <a:rPr lang="ru-RU" sz="900" dirty="0"/>
              <a:t>.</a:t>
            </a:r>
          </a:p>
          <a:p>
            <a:pPr algn="just"/>
            <a:endParaRPr lang="ru-RU" sz="900" dirty="0"/>
          </a:p>
          <a:p>
            <a:pPr algn="just"/>
            <a:endParaRPr lang="ru-RU" sz="900" dirty="0"/>
          </a:p>
          <a:p>
            <a:pPr algn="just"/>
            <a:endParaRPr lang="ru-RU" sz="900" dirty="0"/>
          </a:p>
        </p:txBody>
      </p:sp>
      <p:pic>
        <p:nvPicPr>
          <p:cNvPr id="11" name="Picture 2" descr="C:\Users\PijonkovAO\Desktop\фото\олень-оленевод.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967" y="1124744"/>
            <a:ext cx="2130715" cy="159803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2504728" y="1083870"/>
            <a:ext cx="7385030" cy="3416320"/>
          </a:xfrm>
          <a:prstGeom prst="rect">
            <a:avLst/>
          </a:prstGeom>
        </p:spPr>
        <p:txBody>
          <a:bodyPr wrap="square">
            <a:spAutoFit/>
          </a:bodyPr>
          <a:lstStyle/>
          <a:p>
            <a:pPr algn="just"/>
            <a:r>
              <a:rPr lang="ru-RU" sz="900" dirty="0"/>
              <a:t>В случае выявления присутствия и попытки оформления кредита на ТТ лиц, с паспортами, у которых переклеена фотография, вам также необходимо заполнить заявку, выставить код "М" и отправить заявку на </a:t>
            </a:r>
            <a:r>
              <a:rPr lang="ru-RU" sz="900" dirty="0" err="1"/>
              <a:t>скоринг</a:t>
            </a:r>
            <a:r>
              <a:rPr lang="ru-RU" sz="900" dirty="0"/>
              <a:t>.</a:t>
            </a:r>
          </a:p>
          <a:p>
            <a:pPr algn="just"/>
            <a:r>
              <a:rPr lang="ru-RU" sz="900" dirty="0"/>
              <a:t>Методы выявления таких лиц:</a:t>
            </a:r>
          </a:p>
          <a:p>
            <a:pPr algn="just"/>
            <a:r>
              <a:rPr lang="ru-RU" sz="900" dirty="0"/>
              <a:t>- определение переклейки фотографии, способами, описанными в презентации;</a:t>
            </a:r>
          </a:p>
          <a:p>
            <a:pPr algn="just"/>
            <a:r>
              <a:rPr lang="ru-RU" sz="900" dirty="0"/>
              <a:t>- уточнить у клиента, по каким характеристикам он выбирал данный товар, чем он заинтересовал его, а в дальнейшем спросить эти характеристики (как правило эти лица не знают характеристик, т.к. их интересуют только денежные средства);</a:t>
            </a:r>
          </a:p>
          <a:p>
            <a:pPr algn="just"/>
            <a:r>
              <a:rPr lang="ru-RU" sz="900" dirty="0"/>
              <a:t>- также необходимо задать несколько ДОПОЛНИТЕЛЬНЫХ СПЕЦИАЛЬНЫХ ВОПРОСОВ, относительно его трудовой деятельности (примеры указаны ниже);</a:t>
            </a:r>
          </a:p>
          <a:p>
            <a:pPr algn="just"/>
            <a:r>
              <a:rPr lang="ru-RU" sz="900" dirty="0"/>
              <a:t>- клиенту можно предложить товар, схожий по характеристикам, но дешевле выбранного (пример: клиент выбрал телевизор сони, стоимостью 100000 руб. и сообщил вам, какие именно характеристики его заинтересовали, а вы можете ему предложить телевизор марки </a:t>
            </a:r>
            <a:r>
              <a:rPr lang="en-US" sz="900" dirty="0"/>
              <a:t>Samsung</a:t>
            </a:r>
            <a:r>
              <a:rPr lang="ru-RU" sz="900" dirty="0"/>
              <a:t> со схожими характеристиками, но стоимостью 87000 руб., следовательно, если это "олень", то он скажет, что ему нужно позвонить (жене, другу, брату и т.д. и т.д.), чтобы сообщить об это предложении и посоветоваться, а сам будет звонить "оленеводам" с целью уточнения дальнейших действий, т.к. такого поворота событий они не предвидели, либо скажет, что ему нужно отойти (для таких же действий), а нормальный клиент, как минимум, заинтересуется таким предложением и будет уточнять и расспрашивать детали без необходимости произведения каких-либо звонков или необходимости куда-либо отойти;</a:t>
            </a:r>
          </a:p>
          <a:p>
            <a:pPr algn="just"/>
            <a:r>
              <a:rPr lang="ru-RU" sz="900" dirty="0"/>
              <a:t>ПРИМЕРЫ ДОПОЛНИТЕЛЬНЫХ СПЕЦИАЛЬНЫХ ВОПРОСОВ:</a:t>
            </a:r>
          </a:p>
          <a:p>
            <a:pPr algn="just"/>
            <a:r>
              <a:rPr lang="ru-RU" sz="900" dirty="0"/>
              <a:t>- водитель автобуса (пример есть в презентации);</a:t>
            </a:r>
          </a:p>
          <a:p>
            <a:pPr algn="just"/>
            <a:r>
              <a:rPr lang="ru-RU" sz="900" dirty="0"/>
              <a:t>- учитель: если вы не знаете, какой задать специальный дополнительный вопрос какому-либо учителю, вы можете пойти от обратного, т.е. можете сказать, что раньше учились в этой школе или в ней учиться ребёнок вашего друга и спросить, что, к примеру, два года назад, в ней был директор Иванов Иван Иванович (ФИО выдумать самому) и что правда ли, что он был очень строгий и злой, и что сейчас пришла новый директор - Петрова Елена Ивановна (ФИО выдумать самому) и что она добрая и очень много делает для школы. Человек, действительно работающий в этой школе, скажет вам, что это не так, расскажет как на самом деле (на что, вы можете сказать, что перепутали номер школы и извиниться), а "олень" подтвердит ваши слова (выдуманные вами только что), чем выдаст себя!</a:t>
            </a:r>
          </a:p>
        </p:txBody>
      </p:sp>
      <p:cxnSp>
        <p:nvCxnSpPr>
          <p:cNvPr id="14" name="Прямая соединительная линия 13"/>
          <p:cNvCxnSpPr/>
          <p:nvPr/>
        </p:nvCxnSpPr>
        <p:spPr>
          <a:xfrm>
            <a:off x="102967" y="2852936"/>
            <a:ext cx="23085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2411481" y="2852936"/>
            <a:ext cx="0" cy="16472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2411481" y="4500190"/>
            <a:ext cx="744254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1392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pPr/>
              <a:t>37</a:t>
            </a:fld>
            <a:endParaRPr lang="ru-RU" dirty="0"/>
          </a:p>
        </p:txBody>
      </p:sp>
      <p:sp>
        <p:nvSpPr>
          <p:cNvPr id="4" name="Заголовок 3"/>
          <p:cNvSpPr>
            <a:spLocks noGrp="1"/>
          </p:cNvSpPr>
          <p:nvPr>
            <p:ph type="title"/>
          </p:nvPr>
        </p:nvSpPr>
        <p:spPr>
          <a:xfrm>
            <a:off x="0" y="346438"/>
            <a:ext cx="5241032" cy="405422"/>
          </a:xfrm>
        </p:spPr>
        <p:txBody>
          <a:bodyPr>
            <a:normAutofit/>
          </a:bodyPr>
          <a:lstStyle/>
          <a:p>
            <a:r>
              <a:rPr lang="ru-RU" dirty="0"/>
              <a:t>Оценка клиента. </a:t>
            </a:r>
            <a:r>
              <a:rPr lang="ru-RU" dirty="0" err="1"/>
              <a:t>Высокорискованные</a:t>
            </a:r>
            <a:r>
              <a:rPr lang="ru-RU" dirty="0"/>
              <a:t> клиенты</a:t>
            </a:r>
          </a:p>
        </p:txBody>
      </p:sp>
      <p:sp>
        <p:nvSpPr>
          <p:cNvPr id="8" name="Rectangle 5"/>
          <p:cNvSpPr>
            <a:spLocks noChangeArrowheads="1"/>
          </p:cNvSpPr>
          <p:nvPr/>
        </p:nvSpPr>
        <p:spPr bwMode="auto">
          <a:xfrm>
            <a:off x="28575" y="236033"/>
            <a:ext cx="9144000" cy="0"/>
          </a:xfrm>
          <a:prstGeom prst="rect">
            <a:avLst/>
          </a:prstGeom>
          <a:noFill/>
          <a:ln w="9525">
            <a:noFill/>
            <a:miter lim="800000"/>
            <a:headEnd/>
            <a:tailEnd/>
          </a:ln>
        </p:spPr>
        <p:txBody>
          <a:bodyPr wrap="none" anchor="ctr">
            <a:spAutoFit/>
          </a:bodyPr>
          <a:lstStyle/>
          <a:p>
            <a:endParaRPr lang="ru-RU"/>
          </a:p>
        </p:txBody>
      </p:sp>
      <p:sp>
        <p:nvSpPr>
          <p:cNvPr id="13" name="Прямоугольник 12"/>
          <p:cNvSpPr/>
          <p:nvPr/>
        </p:nvSpPr>
        <p:spPr>
          <a:xfrm>
            <a:off x="28575" y="1095382"/>
            <a:ext cx="5788522" cy="2997744"/>
          </a:xfrm>
          <a:prstGeom prst="rect">
            <a:avLst/>
          </a:prstGeom>
        </p:spPr>
        <p:txBody>
          <a:bodyPr wrap="square">
            <a:spAutoFit/>
          </a:bodyPr>
          <a:lstStyle/>
          <a:p>
            <a:pPr algn="ctr">
              <a:lnSpc>
                <a:spcPct val="80000"/>
              </a:lnSpc>
            </a:pPr>
            <a:r>
              <a:rPr lang="ru-RU" b="1" dirty="0">
                <a:latin typeface="Arial" charset="0"/>
                <a:cs typeface="Arial" charset="0"/>
              </a:rPr>
              <a:t>Визуальная оценка позволяет выявить п</a:t>
            </a:r>
            <a:r>
              <a:rPr lang="ru-RU" dirty="0">
                <a:latin typeface="Arial" charset="0"/>
                <a:cs typeface="Arial" charset="0"/>
              </a:rPr>
              <a:t>роблемных клиентов: </a:t>
            </a:r>
          </a:p>
          <a:p>
            <a:pPr algn="ctr">
              <a:lnSpc>
                <a:spcPct val="80000"/>
              </a:lnSpc>
            </a:pPr>
            <a:endParaRPr lang="ru-RU" dirty="0">
              <a:latin typeface="Arial" charset="0"/>
              <a:cs typeface="Arial" charset="0"/>
            </a:endParaRPr>
          </a:p>
          <a:p>
            <a:pPr lvl="1">
              <a:buFont typeface="Arial" charset="0"/>
              <a:buChar char="•"/>
            </a:pPr>
            <a:r>
              <a:rPr lang="ru-RU" sz="1600" dirty="0">
                <a:latin typeface="Arial" charset="0"/>
                <a:cs typeface="Arial" charset="0"/>
              </a:rPr>
              <a:t>Алкоголики;</a:t>
            </a:r>
          </a:p>
          <a:p>
            <a:pPr lvl="1">
              <a:buFont typeface="Arial" charset="0"/>
              <a:buChar char="•"/>
            </a:pPr>
            <a:r>
              <a:rPr lang="ru-RU" sz="1600" dirty="0">
                <a:latin typeface="Arial" charset="0"/>
                <a:cs typeface="Arial" charset="0"/>
              </a:rPr>
              <a:t>Наркоманы;</a:t>
            </a:r>
          </a:p>
          <a:p>
            <a:pPr lvl="1">
              <a:buFont typeface="Arial" charset="0"/>
              <a:buChar char="•"/>
            </a:pPr>
            <a:r>
              <a:rPr lang="ru-RU" sz="1600" dirty="0">
                <a:latin typeface="Arial" charset="0"/>
                <a:cs typeface="Arial" charset="0"/>
              </a:rPr>
              <a:t> Лиц, имеющие серьезные психические заболевания</a:t>
            </a:r>
          </a:p>
          <a:p>
            <a:pPr lvl="1">
              <a:buFont typeface="Arial" charset="0"/>
              <a:buChar char="•"/>
            </a:pPr>
            <a:r>
              <a:rPr lang="ru-RU" sz="1600" dirty="0">
                <a:latin typeface="Arial" charset="0"/>
                <a:cs typeface="Arial" charset="0"/>
              </a:rPr>
              <a:t>Высоко рискованных клиентов:</a:t>
            </a:r>
          </a:p>
          <a:p>
            <a:pPr algn="just">
              <a:lnSpc>
                <a:spcPct val="80000"/>
              </a:lnSpc>
            </a:pPr>
            <a:r>
              <a:rPr lang="ru-RU" sz="1400" dirty="0">
                <a:latin typeface="Arial" charset="0"/>
                <a:cs typeface="Arial" charset="0"/>
              </a:rPr>
              <a:t>- Клиенты, оформляющие кредит для третьих лиц. Таким клиентам необходимо задавать вопросы, относительно товара/услуги </a:t>
            </a:r>
          </a:p>
          <a:p>
            <a:pPr algn="just">
              <a:lnSpc>
                <a:spcPct val="80000"/>
              </a:lnSpc>
            </a:pPr>
            <a:r>
              <a:rPr lang="ru-RU" sz="1400" dirty="0">
                <a:latin typeface="Arial" charset="0"/>
                <a:cs typeface="Arial" charset="0"/>
              </a:rPr>
              <a:t>(по каким параметрам выбирали товар, чем заинтересовал и так далее).</a:t>
            </a:r>
            <a:r>
              <a:rPr lang="ru-RU" dirty="0">
                <a:latin typeface="Arial" charset="0"/>
                <a:cs typeface="Arial" charset="0"/>
              </a:rPr>
              <a:t> </a:t>
            </a:r>
          </a:p>
          <a:p>
            <a:pPr algn="just">
              <a:lnSpc>
                <a:spcPct val="80000"/>
              </a:lnSpc>
            </a:pPr>
            <a:r>
              <a:rPr lang="ru-RU" sz="1400" dirty="0">
                <a:latin typeface="Arial" charset="0"/>
                <a:cs typeface="Arial" charset="0"/>
              </a:rPr>
              <a:t>- Пожилые люди, которых привели дети (внуки) – не ориентируются в товаре/не понимают, что оформляют кредит и как его выплачивать.</a:t>
            </a:r>
            <a:endParaRPr lang="ru-RU" dirty="0"/>
          </a:p>
        </p:txBody>
      </p:sp>
      <p:pic>
        <p:nvPicPr>
          <p:cNvPr id="14" name="Рисунок 1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85919" y="836712"/>
            <a:ext cx="3512840" cy="1975973"/>
          </a:xfrm>
          <a:prstGeom prst="rect">
            <a:avLst/>
          </a:prstGeom>
        </p:spPr>
      </p:pic>
      <p:sp>
        <p:nvSpPr>
          <p:cNvPr id="15" name="Прямоугольник 14"/>
          <p:cNvSpPr/>
          <p:nvPr/>
        </p:nvSpPr>
        <p:spPr>
          <a:xfrm>
            <a:off x="329734" y="4093126"/>
            <a:ext cx="9244905"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ru-RU" sz="1400" dirty="0"/>
              <a:t>Если Вы сомневаетесь в информации, которую сообщает клиент, скажем, относительно его занятости, то ему необходимо задать несколько ДОПОЛНИТЕЛЬНЫХ СПЕЦИАЛЬНЫХ  ВОПРОСОВ, но только тех вопросов, ответы на которые вы знаете сами.</a:t>
            </a:r>
          </a:p>
          <a:p>
            <a:pPr algn="ctr"/>
            <a:endParaRPr lang="ru-RU" sz="1400" dirty="0"/>
          </a:p>
          <a:p>
            <a:r>
              <a:rPr lang="ru-RU" sz="1400" u="sng" dirty="0"/>
              <a:t>Пример:</a:t>
            </a:r>
            <a:r>
              <a:rPr lang="ru-RU" sz="1400" dirty="0"/>
              <a:t> должность – водитель автобуса</a:t>
            </a:r>
          </a:p>
          <a:p>
            <a:r>
              <a:rPr lang="ru-RU" sz="1400" dirty="0"/>
              <a:t>1. На какой марке/модели  транспорта Вы работаете?</a:t>
            </a:r>
          </a:p>
          <a:p>
            <a:r>
              <a:rPr lang="ru-RU" sz="1400" dirty="0"/>
              <a:t>2. По какому маршруту?</a:t>
            </a:r>
          </a:p>
          <a:p>
            <a:r>
              <a:rPr lang="ru-RU" sz="1400" b="1" u="sng" dirty="0"/>
              <a:t>3. Какие действия производите перед выходом на линию:</a:t>
            </a:r>
          </a:p>
          <a:p>
            <a:pPr marL="285750" indent="-285750">
              <a:buFontTx/>
              <a:buChar char="-"/>
            </a:pPr>
            <a:r>
              <a:rPr lang="ru-RU" sz="1400" b="1" u="sng" dirty="0"/>
              <a:t>прохождение </a:t>
            </a:r>
            <a:r>
              <a:rPr lang="ru-RU" sz="1400" b="1" u="sng" dirty="0" err="1"/>
              <a:t>мед.освидетельствования</a:t>
            </a:r>
            <a:r>
              <a:rPr lang="ru-RU" sz="1400" b="1" u="sng" dirty="0"/>
              <a:t> «продувка» на содержание алкоголя в крови, измерение давления…);</a:t>
            </a:r>
          </a:p>
          <a:p>
            <a:pPr marL="285750" indent="-285750">
              <a:buFontTx/>
              <a:buChar char="-"/>
            </a:pPr>
            <a:r>
              <a:rPr lang="ru-RU" sz="1400" b="1" u="sng" dirty="0"/>
              <a:t>проверка внешнего и внутреннего состояния ТС;</a:t>
            </a:r>
          </a:p>
          <a:p>
            <a:pPr marL="285750" indent="-285750">
              <a:buFontTx/>
              <a:buChar char="-"/>
            </a:pPr>
            <a:r>
              <a:rPr lang="ru-RU" sz="1400" b="1" u="sng" dirty="0"/>
              <a:t>проверка заправки его расходными материалами.</a:t>
            </a:r>
          </a:p>
        </p:txBody>
      </p:sp>
    </p:spTree>
    <p:extLst>
      <p:ext uri="{BB962C8B-B14F-4D97-AF65-F5344CB8AC3E}">
        <p14:creationId xmlns:p14="http://schemas.microsoft.com/office/powerpoint/2010/main" val="8443549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pPr/>
              <a:t>38</a:t>
            </a:fld>
            <a:endParaRPr lang="ru-RU" dirty="0"/>
          </a:p>
        </p:txBody>
      </p:sp>
      <p:sp>
        <p:nvSpPr>
          <p:cNvPr id="4" name="Заголовок 3"/>
          <p:cNvSpPr>
            <a:spLocks noGrp="1"/>
          </p:cNvSpPr>
          <p:nvPr>
            <p:ph type="title"/>
          </p:nvPr>
        </p:nvSpPr>
        <p:spPr>
          <a:xfrm>
            <a:off x="0" y="346438"/>
            <a:ext cx="5241032" cy="405422"/>
          </a:xfrm>
        </p:spPr>
        <p:txBody>
          <a:bodyPr/>
          <a:lstStyle/>
          <a:p>
            <a:r>
              <a:rPr lang="ru-RU" dirty="0"/>
              <a:t>Оценка клиента.</a:t>
            </a:r>
          </a:p>
        </p:txBody>
      </p:sp>
      <p:pic>
        <p:nvPicPr>
          <p:cNvPr id="5" name="Рисунок 6" descr="finansovaya-piramida.jpg"/>
          <p:cNvPicPr>
            <a:picLocks noChangeAspect="1"/>
          </p:cNvPicPr>
          <p:nvPr/>
        </p:nvPicPr>
        <p:blipFill>
          <a:blip r:embed="rId3"/>
          <a:srcRect/>
          <a:stretch>
            <a:fillRect/>
          </a:stretch>
        </p:blipFill>
        <p:spPr bwMode="auto">
          <a:xfrm>
            <a:off x="3000375" y="1052736"/>
            <a:ext cx="3238500" cy="2428875"/>
          </a:xfrm>
          <a:prstGeom prst="rect">
            <a:avLst/>
          </a:prstGeom>
          <a:noFill/>
          <a:ln w="9525">
            <a:noFill/>
            <a:miter lim="800000"/>
            <a:headEnd/>
            <a:tailEnd/>
          </a:ln>
        </p:spPr>
      </p:pic>
      <p:pic>
        <p:nvPicPr>
          <p:cNvPr id="6" name="Содержимое 3" descr="Портрет клиента Банка.jpg"/>
          <p:cNvPicPr>
            <a:picLocks noGrp="1" noChangeAspect="1"/>
          </p:cNvPicPr>
          <p:nvPr>
            <p:ph idx="1"/>
          </p:nvPr>
        </p:nvPicPr>
        <p:blipFill>
          <a:blip r:embed="rId4"/>
          <a:srcRect/>
          <a:stretch>
            <a:fillRect/>
          </a:stretch>
        </p:blipFill>
        <p:spPr>
          <a:xfrm rot="20454444">
            <a:off x="492125" y="1847528"/>
            <a:ext cx="2914650" cy="2185987"/>
          </a:xfrm>
        </p:spPr>
      </p:pic>
      <p:pic>
        <p:nvPicPr>
          <p:cNvPr id="7" name="Рисунок 4" descr="Савин (5699 067027).jpg"/>
          <p:cNvPicPr>
            <a:picLocks noChangeAspect="1"/>
          </p:cNvPicPr>
          <p:nvPr/>
        </p:nvPicPr>
        <p:blipFill>
          <a:blip r:embed="rId5"/>
          <a:srcRect/>
          <a:stretch>
            <a:fillRect/>
          </a:stretch>
        </p:blipFill>
        <p:spPr bwMode="auto">
          <a:xfrm rot="2116855">
            <a:off x="5715000" y="1887215"/>
            <a:ext cx="3048000" cy="2286000"/>
          </a:xfrm>
          <a:prstGeom prst="rect">
            <a:avLst/>
          </a:prstGeom>
          <a:noFill/>
          <a:ln w="9525">
            <a:noFill/>
            <a:miter lim="800000"/>
            <a:headEnd/>
            <a:tailEnd/>
          </a:ln>
        </p:spPr>
      </p:pic>
      <p:graphicFrame>
        <p:nvGraphicFramePr>
          <p:cNvPr id="8" name="Object 21"/>
          <p:cNvGraphicFramePr>
            <a:graphicFrameLocks noChangeAspect="1"/>
          </p:cNvGraphicFramePr>
          <p:nvPr>
            <p:extLst>
              <p:ext uri="{D42A27DB-BD31-4B8C-83A1-F6EECF244321}">
                <p14:modId xmlns:p14="http://schemas.microsoft.com/office/powerpoint/2010/main" val="1094652646"/>
              </p:ext>
            </p:extLst>
          </p:nvPr>
        </p:nvGraphicFramePr>
        <p:xfrm>
          <a:off x="3863974" y="2810466"/>
          <a:ext cx="1223963" cy="1728788"/>
        </p:xfrm>
        <a:graphic>
          <a:graphicData uri="http://schemas.openxmlformats.org/presentationml/2006/ole">
            <mc:AlternateContent xmlns:mc="http://schemas.openxmlformats.org/markup-compatibility/2006">
              <mc:Choice xmlns:v="urn:schemas-microsoft-com:vml" Requires="v">
                <p:oleObj spid="_x0000_s20495" name="Clip" r:id="rId6" imgW="2033280" imgH="3390840" progId="">
                  <p:embed/>
                </p:oleObj>
              </mc:Choice>
              <mc:Fallback>
                <p:oleObj name="Clip" r:id="rId6" imgW="2033280" imgH="339084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3974" y="2810466"/>
                        <a:ext cx="1223963" cy="1728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Рисунок 7" descr="6c3cdX56idU.jpg"/>
          <p:cNvPicPr>
            <a:picLocks noChangeAspect="1"/>
          </p:cNvPicPr>
          <p:nvPr/>
        </p:nvPicPr>
        <p:blipFill>
          <a:blip r:embed="rId8"/>
          <a:srcRect/>
          <a:stretch>
            <a:fillRect/>
          </a:stretch>
        </p:blipFill>
        <p:spPr bwMode="auto">
          <a:xfrm>
            <a:off x="5870600" y="4652640"/>
            <a:ext cx="2736800" cy="2052223"/>
          </a:xfrm>
          <a:prstGeom prst="rect">
            <a:avLst/>
          </a:prstGeom>
          <a:noFill/>
          <a:ln w="9525">
            <a:noFill/>
            <a:miter lim="800000"/>
            <a:headEnd/>
            <a:tailEnd/>
          </a:ln>
        </p:spPr>
      </p:pic>
      <p:pic>
        <p:nvPicPr>
          <p:cNvPr id="10" name="Рисунок 8" descr="718471903.jpg"/>
          <p:cNvPicPr>
            <a:picLocks noChangeAspect="1"/>
          </p:cNvPicPr>
          <p:nvPr/>
        </p:nvPicPr>
        <p:blipFill>
          <a:blip r:embed="rId9"/>
          <a:srcRect/>
          <a:stretch>
            <a:fillRect/>
          </a:stretch>
        </p:blipFill>
        <p:spPr bwMode="auto">
          <a:xfrm>
            <a:off x="601295" y="4652640"/>
            <a:ext cx="2779712" cy="2039938"/>
          </a:xfrm>
          <a:prstGeom prst="rect">
            <a:avLst/>
          </a:prstGeom>
          <a:noFill/>
          <a:ln w="9525">
            <a:noFill/>
            <a:miter lim="800000"/>
            <a:headEnd/>
            <a:tailEnd/>
          </a:ln>
        </p:spPr>
      </p:pic>
      <p:pic>
        <p:nvPicPr>
          <p:cNvPr id="11" name="Рисунок 8" descr="Изображение  фото клиента030.jpg"/>
          <p:cNvPicPr>
            <a:picLocks noChangeAspect="1"/>
          </p:cNvPicPr>
          <p:nvPr/>
        </p:nvPicPr>
        <p:blipFill>
          <a:blip r:embed="rId10">
            <a:lum bright="20000"/>
          </a:blip>
          <a:srcRect/>
          <a:stretch>
            <a:fillRect/>
          </a:stretch>
        </p:blipFill>
        <p:spPr bwMode="auto">
          <a:xfrm>
            <a:off x="2843213" y="4244653"/>
            <a:ext cx="3265487" cy="2447925"/>
          </a:xfrm>
          <a:prstGeom prst="rect">
            <a:avLst/>
          </a:prstGeom>
          <a:noFill/>
          <a:ln w="9525">
            <a:noFill/>
            <a:miter lim="800000"/>
            <a:headEnd/>
            <a:tailEnd/>
          </a:ln>
        </p:spPr>
      </p:pic>
    </p:spTree>
    <p:extLst>
      <p:ext uri="{BB962C8B-B14F-4D97-AF65-F5344CB8AC3E}">
        <p14:creationId xmlns:p14="http://schemas.microsoft.com/office/powerpoint/2010/main" val="1044615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pPr/>
              <a:t>39</a:t>
            </a:fld>
            <a:endParaRPr lang="ru-RU" dirty="0"/>
          </a:p>
        </p:txBody>
      </p:sp>
      <p:sp>
        <p:nvSpPr>
          <p:cNvPr id="4" name="Заголовок 3"/>
          <p:cNvSpPr>
            <a:spLocks noGrp="1"/>
          </p:cNvSpPr>
          <p:nvPr>
            <p:ph type="title"/>
          </p:nvPr>
        </p:nvSpPr>
        <p:spPr/>
        <p:txBody>
          <a:bodyPr/>
          <a:lstStyle/>
          <a:p>
            <a:endParaRPr lang="ru-RU"/>
          </a:p>
        </p:txBody>
      </p:sp>
      <p:sp>
        <p:nvSpPr>
          <p:cNvPr id="5" name="Заголовок 1"/>
          <p:cNvSpPr txBox="1">
            <a:spLocks/>
          </p:cNvSpPr>
          <p:nvPr/>
        </p:nvSpPr>
        <p:spPr>
          <a:xfrm>
            <a:off x="533712" y="938791"/>
            <a:ext cx="8229600" cy="72866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1400" kern="1200" baseline="0">
                <a:solidFill>
                  <a:schemeClr val="bg1"/>
                </a:solidFill>
                <a:latin typeface="Arial" panose="020B0604020202020204" pitchFamily="34" charset="0"/>
                <a:ea typeface="+mj-ea"/>
                <a:cs typeface="Arial" panose="020B0604020202020204" pitchFamily="34" charset="0"/>
              </a:defRPr>
            </a:lvl1pPr>
          </a:lstStyle>
          <a:p>
            <a:r>
              <a:rPr lang="ru-RU" sz="2000" b="1">
                <a:solidFill>
                  <a:schemeClr val="tx1"/>
                </a:solidFill>
                <a:latin typeface="Arial" charset="0"/>
                <a:ea typeface="Calibri" pitchFamily="34" charset="0"/>
                <a:cs typeface="Arial" charset="0"/>
              </a:rPr>
              <a:t>Примерные вопросы для выявления противоречивой информации</a:t>
            </a:r>
          </a:p>
        </p:txBody>
      </p:sp>
      <p:grpSp>
        <p:nvGrpSpPr>
          <p:cNvPr id="6" name="Группа 14"/>
          <p:cNvGrpSpPr>
            <a:grpSpLocks/>
          </p:cNvGrpSpPr>
          <p:nvPr/>
        </p:nvGrpSpPr>
        <p:grpSpPr bwMode="auto">
          <a:xfrm>
            <a:off x="462274" y="2318329"/>
            <a:ext cx="8483222" cy="995362"/>
            <a:chOff x="129518" y="3172906"/>
            <a:chExt cx="8484637" cy="1408222"/>
          </a:xfrm>
        </p:grpSpPr>
        <p:grpSp>
          <p:nvGrpSpPr>
            <p:cNvPr id="7" name="Группа 8"/>
            <p:cNvGrpSpPr>
              <a:grpSpLocks/>
            </p:cNvGrpSpPr>
            <p:nvPr/>
          </p:nvGrpSpPr>
          <p:grpSpPr bwMode="auto">
            <a:xfrm>
              <a:off x="152286" y="3678237"/>
              <a:ext cx="8461869" cy="902891"/>
              <a:chOff x="152286" y="5496440"/>
              <a:chExt cx="8461869" cy="902891"/>
            </a:xfrm>
          </p:grpSpPr>
          <p:pic>
            <p:nvPicPr>
              <p:cNvPr id="9" name="Picture 8" descr="http://im4-tub-ru.yandex.net/i?id=356393684-10-72&amp;n=21">
                <a:hlinkClick r:id="rId2"/>
              </p:cNvPr>
              <p:cNvPicPr>
                <a:picLocks noChangeAspect="1" noChangeArrowheads="1"/>
              </p:cNvPicPr>
              <p:nvPr/>
            </p:nvPicPr>
            <p:blipFill>
              <a:blip r:embed="rId3" cstate="print"/>
              <a:srcRect/>
              <a:stretch>
                <a:fillRect/>
              </a:stretch>
            </p:blipFill>
            <p:spPr bwMode="auto">
              <a:xfrm>
                <a:off x="152286" y="5607243"/>
                <a:ext cx="1120403" cy="792088"/>
              </a:xfrm>
              <a:prstGeom prst="rect">
                <a:avLst/>
              </a:prstGeom>
              <a:noFill/>
              <a:effectLst>
                <a:softEdge rad="63500"/>
              </a:effectLst>
            </p:spPr>
          </p:pic>
          <p:sp>
            <p:nvSpPr>
              <p:cNvPr id="10" name="Прямоугольник 7"/>
              <p:cNvSpPr>
                <a:spLocks noChangeArrowheads="1"/>
              </p:cNvSpPr>
              <p:nvPr/>
            </p:nvSpPr>
            <p:spPr bwMode="auto">
              <a:xfrm>
                <a:off x="1701387" y="5496440"/>
                <a:ext cx="6912768" cy="740243"/>
              </a:xfrm>
              <a:prstGeom prst="rect">
                <a:avLst/>
              </a:prstGeom>
              <a:noFill/>
              <a:ln w="9525">
                <a:noFill/>
                <a:miter lim="800000"/>
                <a:headEnd/>
                <a:tailEnd/>
              </a:ln>
            </p:spPr>
            <p:txBody>
              <a:bodyPr>
                <a:spAutoFit/>
              </a:bodyPr>
              <a:lstStyle/>
              <a:p>
                <a:pPr marL="285750" indent="-285750">
                  <a:buFont typeface="Arial" charset="0"/>
                  <a:buChar char="•"/>
                </a:pPr>
                <a:r>
                  <a:rPr lang="ru-RU" sz="1400" dirty="0">
                    <a:ea typeface="Calibri" pitchFamily="34" charset="0"/>
                    <a:cs typeface="Arial" charset="0"/>
                  </a:rPr>
                  <a:t>Выясняем где и кем работает, как добирается до работы, почему не оформил кредит в своем городе (если иногородний)</a:t>
                </a:r>
              </a:p>
            </p:txBody>
          </p:sp>
        </p:grpSp>
        <p:sp>
          <p:nvSpPr>
            <p:cNvPr id="8" name="Прямоугольник 7"/>
            <p:cNvSpPr/>
            <p:nvPr/>
          </p:nvSpPr>
          <p:spPr>
            <a:xfrm>
              <a:off x="129518" y="3172906"/>
              <a:ext cx="4173185" cy="522525"/>
            </a:xfrm>
            <a:prstGeom prst="rect">
              <a:avLst/>
            </a:prstGeom>
            <a:noFill/>
          </p:spPr>
          <p:txBody>
            <a:bodyPr wrap="none">
              <a:spAutoFit/>
            </a:bodyPr>
            <a:lstStyle/>
            <a:p>
              <a:pPr algn="ctr">
                <a:defRPr/>
              </a:pPr>
              <a:r>
                <a:rPr lang="ru-RU" b="1" dirty="0">
                  <a:ln w="1905"/>
                  <a:effectLst>
                    <a:innerShdw blurRad="69850" dist="43180" dir="5400000">
                      <a:srgbClr val="000000">
                        <a:alpha val="65000"/>
                      </a:srgbClr>
                    </a:innerShdw>
                  </a:effectLst>
                </a:rPr>
                <a:t>Проверяем, знает ли Клиент город</a:t>
              </a:r>
            </a:p>
          </p:txBody>
        </p:sp>
      </p:grpSp>
      <p:grpSp>
        <p:nvGrpSpPr>
          <p:cNvPr id="11" name="Группа 15"/>
          <p:cNvGrpSpPr>
            <a:grpSpLocks/>
          </p:cNvGrpSpPr>
          <p:nvPr/>
        </p:nvGrpSpPr>
        <p:grpSpPr bwMode="auto">
          <a:xfrm>
            <a:off x="790887" y="1603936"/>
            <a:ext cx="8754007" cy="593530"/>
            <a:chOff x="388953" y="4984108"/>
            <a:chExt cx="9090034" cy="829820"/>
          </a:xfrm>
        </p:grpSpPr>
        <p:grpSp>
          <p:nvGrpSpPr>
            <p:cNvPr id="12" name="Группа 21"/>
            <p:cNvGrpSpPr>
              <a:grpSpLocks/>
            </p:cNvGrpSpPr>
            <p:nvPr/>
          </p:nvGrpSpPr>
          <p:grpSpPr bwMode="auto">
            <a:xfrm>
              <a:off x="388953" y="5110638"/>
              <a:ext cx="9090034" cy="703290"/>
              <a:chOff x="388953" y="3255273"/>
              <a:chExt cx="9090034" cy="703290"/>
            </a:xfrm>
          </p:grpSpPr>
          <p:pic>
            <p:nvPicPr>
              <p:cNvPr id="14" name="Рисунок 13" descr="паспрорт.jpg"/>
              <p:cNvPicPr>
                <a:picLocks noChangeAspect="1"/>
              </p:cNvPicPr>
              <p:nvPr/>
            </p:nvPicPr>
            <p:blipFill>
              <a:blip r:embed="rId4"/>
              <a:stretch>
                <a:fillRect/>
              </a:stretch>
            </p:blipFill>
            <p:spPr>
              <a:xfrm rot="21570909">
                <a:off x="388953" y="3255273"/>
                <a:ext cx="443429" cy="654753"/>
              </a:xfrm>
              <a:prstGeom prst="rect">
                <a:avLst/>
              </a:prstGeom>
              <a:ln>
                <a:noFill/>
              </a:ln>
              <a:effectLst>
                <a:outerShdw blurRad="292100" dist="139700" dir="2700000" algn="tl" rotWithShape="0">
                  <a:srgbClr val="333333">
                    <a:alpha val="65000"/>
                  </a:srgbClr>
                </a:outerShdw>
              </a:effectLst>
            </p:spPr>
          </p:pic>
          <p:sp>
            <p:nvSpPr>
              <p:cNvPr id="15" name="Прямоугольник 24"/>
              <p:cNvSpPr>
                <a:spLocks noChangeArrowheads="1"/>
              </p:cNvSpPr>
              <p:nvPr/>
            </p:nvSpPr>
            <p:spPr bwMode="auto">
              <a:xfrm>
                <a:off x="1234579" y="3528257"/>
                <a:ext cx="8244408" cy="430306"/>
              </a:xfrm>
              <a:prstGeom prst="rect">
                <a:avLst/>
              </a:prstGeom>
              <a:noFill/>
              <a:ln w="9525">
                <a:noFill/>
                <a:miter lim="800000"/>
                <a:headEnd/>
                <a:tailEnd/>
              </a:ln>
            </p:spPr>
            <p:txBody>
              <a:bodyPr>
                <a:spAutoFit/>
              </a:bodyPr>
              <a:lstStyle/>
              <a:p>
                <a:pPr marL="450850" lvl="1" indent="261938">
                  <a:buFont typeface="Arial" charset="0"/>
                  <a:buChar char="•"/>
                </a:pPr>
                <a:r>
                  <a:rPr lang="ru-RU" sz="1400" dirty="0">
                    <a:ea typeface="Calibri" pitchFamily="34" charset="0"/>
                    <a:cs typeface="Arial" charset="0"/>
                  </a:rPr>
                  <a:t>Уточняем возраст, дату и место рождения, адрес прописки</a:t>
                </a:r>
              </a:p>
            </p:txBody>
          </p:sp>
        </p:grpSp>
        <p:sp>
          <p:nvSpPr>
            <p:cNvPr id="13" name="Прямоугольник 12"/>
            <p:cNvSpPr/>
            <p:nvPr/>
          </p:nvSpPr>
          <p:spPr>
            <a:xfrm>
              <a:off x="1234579" y="4984108"/>
              <a:ext cx="6972937" cy="516366"/>
            </a:xfrm>
            <a:prstGeom prst="rect">
              <a:avLst/>
            </a:prstGeom>
            <a:noFill/>
          </p:spPr>
          <p:txBody>
            <a:bodyPr wrap="square">
              <a:spAutoFit/>
            </a:bodyPr>
            <a:lstStyle/>
            <a:p>
              <a:pPr algn="ctr">
                <a:defRPr/>
              </a:pPr>
              <a:r>
                <a:rPr lang="ru-RU" b="1" dirty="0">
                  <a:ln w="1905"/>
                  <a:effectLst>
                    <a:innerShdw blurRad="69850" dist="43180" dir="5400000">
                      <a:srgbClr val="000000">
                        <a:alpha val="65000"/>
                      </a:srgbClr>
                    </a:innerShdw>
                  </a:effectLst>
                </a:rPr>
                <a:t>Проверяем, знает ли Клиент данные своих документов</a:t>
              </a:r>
            </a:p>
          </p:txBody>
        </p:sp>
      </p:grpSp>
      <p:grpSp>
        <p:nvGrpSpPr>
          <p:cNvPr id="16" name="Группа 16"/>
          <p:cNvGrpSpPr>
            <a:grpSpLocks/>
          </p:cNvGrpSpPr>
          <p:nvPr/>
        </p:nvGrpSpPr>
        <p:grpSpPr bwMode="auto">
          <a:xfrm>
            <a:off x="390248" y="3532764"/>
            <a:ext cx="8787401" cy="1294682"/>
            <a:chOff x="105293" y="1196402"/>
            <a:chExt cx="8931203" cy="2405335"/>
          </a:xfrm>
        </p:grpSpPr>
        <p:grpSp>
          <p:nvGrpSpPr>
            <p:cNvPr id="17" name="Группа 6"/>
            <p:cNvGrpSpPr>
              <a:grpSpLocks/>
            </p:cNvGrpSpPr>
            <p:nvPr/>
          </p:nvGrpSpPr>
          <p:grpSpPr bwMode="auto">
            <a:xfrm>
              <a:off x="105293" y="1196402"/>
              <a:ext cx="8931203" cy="2405335"/>
              <a:chOff x="105293" y="1190814"/>
              <a:chExt cx="8931203" cy="2405335"/>
            </a:xfrm>
          </p:grpSpPr>
          <p:sp>
            <p:nvSpPr>
              <p:cNvPr id="19" name="Прямоугольник 4"/>
              <p:cNvSpPr>
                <a:spLocks noChangeArrowheads="1"/>
              </p:cNvSpPr>
              <p:nvPr/>
            </p:nvSpPr>
            <p:spPr bwMode="auto">
              <a:xfrm>
                <a:off x="1835696" y="1823554"/>
                <a:ext cx="7200800" cy="1772595"/>
              </a:xfrm>
              <a:prstGeom prst="rect">
                <a:avLst/>
              </a:prstGeom>
              <a:noFill/>
              <a:ln w="9525">
                <a:noFill/>
                <a:miter lim="800000"/>
                <a:headEnd/>
                <a:tailEnd/>
              </a:ln>
            </p:spPr>
            <p:txBody>
              <a:bodyPr>
                <a:spAutoFit/>
              </a:bodyPr>
              <a:lstStyle/>
              <a:p>
                <a:pPr marL="171450" indent="-171450">
                  <a:buFont typeface="Arial" charset="0"/>
                  <a:buChar char="•"/>
                </a:pPr>
                <a:r>
                  <a:rPr lang="ru-RU" sz="1400" dirty="0">
                    <a:ea typeface="Calibri" pitchFamily="34" charset="0"/>
                    <a:cs typeface="Arial" charset="0"/>
                  </a:rPr>
                  <a:t>Уточняем Полное наименование организации, ФИО руководителя, номер стационарного телефона фирмы, род деятельности, сайт  фирмы. У бухгалтера или руководителя уточняем в каком банке находится расчетный счет организации.</a:t>
                </a:r>
              </a:p>
            </p:txBody>
          </p:sp>
          <p:sp>
            <p:nvSpPr>
              <p:cNvPr id="20" name="Прямоугольник 19"/>
              <p:cNvSpPr/>
              <p:nvPr/>
            </p:nvSpPr>
            <p:spPr>
              <a:xfrm>
                <a:off x="105293" y="1190814"/>
                <a:ext cx="8931203" cy="686166"/>
              </a:xfrm>
              <a:prstGeom prst="rect">
                <a:avLst/>
              </a:prstGeom>
              <a:noFill/>
            </p:spPr>
            <p:txBody>
              <a:bodyPr>
                <a:spAutoFit/>
              </a:bodyPr>
              <a:lstStyle/>
              <a:p>
                <a:pPr>
                  <a:defRPr/>
                </a:pPr>
                <a:r>
                  <a:rPr lang="ru-RU" b="1" dirty="0">
                    <a:ln w="1905"/>
                    <a:effectLst>
                      <a:innerShdw blurRad="69850" dist="43180" dir="5400000">
                        <a:srgbClr val="000000">
                          <a:alpha val="65000"/>
                        </a:srgbClr>
                      </a:innerShdw>
                    </a:effectLst>
                  </a:rPr>
                  <a:t>Уточнение места работы и должности Клиента</a:t>
                </a:r>
              </a:p>
            </p:txBody>
          </p:sp>
        </p:grpSp>
        <p:pic>
          <p:nvPicPr>
            <p:cNvPr id="18" name="Picture 8" descr="http://40.kavkaz-uzel.ru/system/attachments/0001/8054/%D0%91%D0%B0%D0%B9%D1%81%D0%B0%D1%80%D0%BE%D0%B2_view.jpg"/>
            <p:cNvPicPr>
              <a:picLocks noChangeAspect="1" noChangeArrowheads="1"/>
            </p:cNvPicPr>
            <p:nvPr/>
          </p:nvPicPr>
          <p:blipFill rotWithShape="1">
            <a:blip r:embed="rId5" cstate="print"/>
            <a:srcRect l="24037" r="22421" b="10398"/>
            <a:stretch/>
          </p:blipFill>
          <p:spPr bwMode="auto">
            <a:xfrm>
              <a:off x="213848" y="1928303"/>
              <a:ext cx="1106607" cy="1403432"/>
            </a:xfrm>
            <a:prstGeom prst="rect">
              <a:avLst/>
            </a:prstGeom>
            <a:noFill/>
            <a:effectLst>
              <a:softEdge rad="63500"/>
            </a:effectLst>
          </p:spPr>
        </p:pic>
      </p:grpSp>
      <p:grpSp>
        <p:nvGrpSpPr>
          <p:cNvPr id="21" name="Группа 3"/>
          <p:cNvGrpSpPr>
            <a:grpSpLocks/>
          </p:cNvGrpSpPr>
          <p:nvPr/>
        </p:nvGrpSpPr>
        <p:grpSpPr bwMode="auto">
          <a:xfrm>
            <a:off x="319369" y="5032954"/>
            <a:ext cx="8572528" cy="1597057"/>
            <a:chOff x="286254" y="3593759"/>
            <a:chExt cx="8571304" cy="2983175"/>
          </a:xfrm>
        </p:grpSpPr>
        <p:sp>
          <p:nvSpPr>
            <p:cNvPr id="22" name="Прямоугольник 9"/>
            <p:cNvSpPr>
              <a:spLocks noChangeArrowheads="1"/>
            </p:cNvSpPr>
            <p:nvPr/>
          </p:nvSpPr>
          <p:spPr bwMode="auto">
            <a:xfrm>
              <a:off x="2000521" y="4794738"/>
              <a:ext cx="6320536" cy="1782196"/>
            </a:xfrm>
            <a:prstGeom prst="rect">
              <a:avLst/>
            </a:prstGeom>
            <a:noFill/>
            <a:ln w="9525">
              <a:noFill/>
              <a:miter lim="800000"/>
              <a:headEnd/>
              <a:tailEnd/>
            </a:ln>
          </p:spPr>
          <p:txBody>
            <a:bodyPr wrap="square">
              <a:spAutoFit/>
            </a:bodyPr>
            <a:lstStyle/>
            <a:p>
              <a:pPr marL="285750" indent="-285750" algn="just">
                <a:buFont typeface="Arial" charset="0"/>
                <a:buChar char="•"/>
              </a:pPr>
              <a:r>
                <a:rPr lang="ru-RU" sz="1400" dirty="0">
                  <a:ea typeface="Calibri" pitchFamily="34" charset="0"/>
                  <a:cs typeface="Arial" charset="0"/>
                </a:rPr>
                <a:t>Уточняем цель кредита и для кого он оформляется. Почему выбран именно этот товар, эта сумма, выясняем степень владения информацией по выбранному товару, тарифу.</a:t>
              </a:r>
            </a:p>
            <a:p>
              <a:pPr marL="285750" indent="-285750" algn="just">
                <a:buFont typeface="Arial" charset="0"/>
                <a:buChar char="•"/>
              </a:pPr>
              <a:r>
                <a:rPr lang="ru-RU" sz="1400" dirty="0">
                  <a:ea typeface="Calibri" pitchFamily="34" charset="0"/>
                  <a:cs typeface="Arial" charset="0"/>
                </a:rPr>
                <a:t>Уточняем, кто будет платить за кредит.</a:t>
              </a:r>
            </a:p>
          </p:txBody>
        </p:sp>
        <p:sp>
          <p:nvSpPr>
            <p:cNvPr id="23" name="Прямоугольник 22"/>
            <p:cNvSpPr/>
            <p:nvPr/>
          </p:nvSpPr>
          <p:spPr>
            <a:xfrm>
              <a:off x="324056" y="3593759"/>
              <a:ext cx="8533502" cy="1207295"/>
            </a:xfrm>
            <a:prstGeom prst="rect">
              <a:avLst/>
            </a:prstGeom>
            <a:noFill/>
          </p:spPr>
          <p:txBody>
            <a:bodyPr>
              <a:spAutoFit/>
            </a:bodyPr>
            <a:lstStyle/>
            <a:p>
              <a:pPr>
                <a:defRPr/>
              </a:pPr>
              <a:r>
                <a:rPr lang="ru-RU" b="1" dirty="0">
                  <a:ln w="1905"/>
                  <a:effectLst>
                    <a:innerShdw blurRad="69850" dist="43180" dir="5400000">
                      <a:srgbClr val="000000">
                        <a:alpha val="65000"/>
                      </a:srgbClr>
                    </a:innerShdw>
                  </a:effectLst>
                </a:rPr>
                <a:t>Проверка заинтересованности  Клиента в кредитовании (подозрение в оформлении кредита для третьих лиц)</a:t>
              </a:r>
            </a:p>
          </p:txBody>
        </p:sp>
        <p:pic>
          <p:nvPicPr>
            <p:cNvPr id="24" name="Picture 2" descr="http://im3-tub-ru.yandex.net/i?id=430631121-54-72&amp;n=21">
              <a:hlinkClick r:id="rId6"/>
            </p:cNvPr>
            <p:cNvPicPr>
              <a:picLocks noChangeAspect="1" noChangeArrowheads="1"/>
            </p:cNvPicPr>
            <p:nvPr/>
          </p:nvPicPr>
          <p:blipFill>
            <a:blip r:embed="rId7" cstate="print"/>
            <a:srcRect/>
            <a:stretch>
              <a:fillRect/>
            </a:stretch>
          </p:blipFill>
          <p:spPr bwMode="auto">
            <a:xfrm>
              <a:off x="286254" y="4661298"/>
              <a:ext cx="1357128" cy="1822703"/>
            </a:xfrm>
            <a:prstGeom prst="rect">
              <a:avLst/>
            </a:prstGeom>
            <a:ln>
              <a:noFill/>
            </a:ln>
            <a:effectLst>
              <a:softEdge rad="63500"/>
            </a:effectLst>
          </p:spPr>
        </p:pic>
      </p:grpSp>
    </p:spTree>
    <p:extLst>
      <p:ext uri="{BB962C8B-B14F-4D97-AF65-F5344CB8AC3E}">
        <p14:creationId xmlns:p14="http://schemas.microsoft.com/office/powerpoint/2010/main" val="3339059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Объект 2"/>
          <p:cNvSpPr>
            <a:spLocks noGrp="1"/>
          </p:cNvSpPr>
          <p:nvPr>
            <p:ph idx="1"/>
          </p:nvPr>
        </p:nvSpPr>
        <p:spPr>
          <a:xfrm>
            <a:off x="0" y="980728"/>
            <a:ext cx="9906000" cy="5877272"/>
          </a:xfrm>
        </p:spPr>
        <p:txBody>
          <a:bodyPr>
            <a:noAutofit/>
          </a:bodyPr>
          <a:lstStyle/>
          <a:p>
            <a:pPr marL="0" indent="0">
              <a:buNone/>
            </a:pPr>
            <a:r>
              <a:rPr lang="ru-RU" sz="1200" b="1" dirty="0"/>
              <a:t>4. Мошенничество, совершенное организованной группой либо в особо крупном размере или повлекшее лишение права гражданина на жилое помещение,</a:t>
            </a:r>
          </a:p>
          <a:p>
            <a:pPr marL="0" indent="0" algn="just">
              <a:buNone/>
            </a:pPr>
            <a:r>
              <a:rPr lang="ru-RU" sz="1050" dirty="0"/>
              <a:t>- наказывается лишением свободы на срок до десяти лет со штрафом в размере до одного миллиона рублей или в размере заработной платы или иного дохода осужденного за период до трех лет либо без такового и с ограничением свободы на срок до двух лет либо без такового.</a:t>
            </a:r>
          </a:p>
          <a:p>
            <a:pPr marL="0" indent="0">
              <a:buNone/>
            </a:pPr>
            <a:r>
              <a:rPr lang="ru-RU" sz="1200" b="1" dirty="0"/>
              <a:t>5. Мошенничество, сопряженное с преднамеренным неисполнением договорных обязательств в сфере предпринимательской деятельности, если это деяние повлекло причинение значительного ущерба,</a:t>
            </a:r>
          </a:p>
          <a:p>
            <a:pPr marL="0" indent="0" algn="just">
              <a:buNone/>
            </a:pPr>
            <a:r>
              <a:rPr lang="ru-RU" sz="1050" dirty="0"/>
              <a:t>- наказывается штрафом в размере до трехсот тысяч рублей или в размере заработной платы или иного дохода осужденного за период до двух лет, либо обязательными работами на срок до четырехсот восьмидесяти часов, либо исправительными работами на срок до двух лет, либо принудительными работами на срок до пяти лет с ограничением свободы на срок до одного года или без такового, либо лишением свободы на срок до пяти лет с ограничением свободы на срок до одного года или без такового.</a:t>
            </a:r>
            <a:endParaRPr lang="en-US" sz="1050" dirty="0"/>
          </a:p>
          <a:p>
            <a:pPr marL="0" indent="0">
              <a:buNone/>
            </a:pPr>
            <a:r>
              <a:rPr lang="ru-RU" sz="1200" b="1" dirty="0"/>
              <a:t>6. Деяние, предусмотренное частью пятой настоящей статьи, совершенное в крупном размере,</a:t>
            </a:r>
          </a:p>
          <a:p>
            <a:pPr marL="0" indent="0" algn="just">
              <a:buNone/>
            </a:pPr>
            <a:r>
              <a:rPr lang="ru-RU" sz="1050" dirty="0"/>
              <a:t>- наказывается штрафом в размере от ста тысяч до пятисот тысяч рублей или в размере заработной платы или иного дохода осужденного за период от одного года до трех лет, либо принудительными работами на срок до пяти лет с ограничением свободы на срок до двух лет или без такового, либо лишением свободы на срок до шести лет со штрафом в размере до восьмидесяти тысяч рублей или в размере заработной платы или иного дохода осужденного за период до шести месяцев либо без такового и с ограничением свободы на срок до полутора лет либо без такового.</a:t>
            </a:r>
            <a:endParaRPr lang="en-US" sz="1050" dirty="0"/>
          </a:p>
          <a:p>
            <a:pPr marL="0" indent="0">
              <a:buNone/>
            </a:pPr>
            <a:r>
              <a:rPr lang="ru-RU" sz="1200" b="1" dirty="0"/>
              <a:t>7. Деяние, предусмотренное частью пятой настоящей статьи, совершенное в особо крупном размере,</a:t>
            </a:r>
          </a:p>
          <a:p>
            <a:pPr marL="0" indent="0" algn="just">
              <a:buNone/>
            </a:pPr>
            <a:r>
              <a:rPr lang="ru-RU" sz="1050" dirty="0"/>
              <a:t>- наказывается лишением свободы на срок до десяти лет со штрафом в размере до одного миллиона рублей или в размере заработной платы или иного дохода осужденного за период до трех лет либо без такового и с ограничением свободы на срок до двух лет либо без такового.</a:t>
            </a:r>
            <a:br>
              <a:rPr lang="ru-RU" sz="1200" dirty="0"/>
            </a:br>
            <a:endParaRPr lang="ru-RU" sz="1200" dirty="0"/>
          </a:p>
          <a:p>
            <a:pPr marL="0" indent="0" algn="just">
              <a:buNone/>
            </a:pPr>
            <a:endParaRPr lang="ru-RU" sz="1200" dirty="0"/>
          </a:p>
          <a:p>
            <a:pPr marL="0" indent="0">
              <a:buNone/>
            </a:pPr>
            <a:endParaRPr lang="ru-RU" sz="1200" dirty="0"/>
          </a:p>
        </p:txBody>
      </p:sp>
      <p:sp>
        <p:nvSpPr>
          <p:cNvPr id="124" name="Заголовок 4"/>
          <p:cNvSpPr>
            <a:spLocks noGrp="1"/>
          </p:cNvSpPr>
          <p:nvPr>
            <p:ph type="title"/>
          </p:nvPr>
        </p:nvSpPr>
        <p:spPr>
          <a:xfrm>
            <a:off x="0" y="346438"/>
            <a:ext cx="5241032" cy="405422"/>
          </a:xfrm>
        </p:spPr>
        <p:txBody>
          <a:bodyPr>
            <a:normAutofit/>
          </a:bodyPr>
          <a:lstStyle/>
          <a:p>
            <a:r>
              <a:rPr lang="ru-RU" sz="1600" dirty="0"/>
              <a:t>Мошенничество (ст. 159 УК РФ).</a:t>
            </a:r>
          </a:p>
        </p:txBody>
      </p:sp>
      <p:pic>
        <p:nvPicPr>
          <p:cNvPr id="126" name="Рисунок 1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3160" y="8976"/>
            <a:ext cx="1392444" cy="1043760"/>
          </a:xfrm>
          <a:prstGeom prst="rect">
            <a:avLst/>
          </a:prstGeom>
        </p:spPr>
      </p:pic>
    </p:spTree>
    <p:extLst>
      <p:ext uri="{BB962C8B-B14F-4D97-AF65-F5344CB8AC3E}">
        <p14:creationId xmlns:p14="http://schemas.microsoft.com/office/powerpoint/2010/main" val="34458306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pPr/>
              <a:t>40</a:t>
            </a:fld>
            <a:endParaRPr lang="ru-RU" dirty="0"/>
          </a:p>
        </p:txBody>
      </p:sp>
      <p:sp>
        <p:nvSpPr>
          <p:cNvPr id="4" name="Заголовок 3"/>
          <p:cNvSpPr>
            <a:spLocks noGrp="1"/>
          </p:cNvSpPr>
          <p:nvPr>
            <p:ph type="title"/>
          </p:nvPr>
        </p:nvSpPr>
        <p:spPr>
          <a:xfrm>
            <a:off x="0" y="346438"/>
            <a:ext cx="5241032" cy="405422"/>
          </a:xfrm>
        </p:spPr>
        <p:txBody>
          <a:bodyPr/>
          <a:lstStyle/>
          <a:p>
            <a:r>
              <a:rPr lang="ru-RU" dirty="0"/>
              <a:t>Внутренний мошенник</a:t>
            </a:r>
          </a:p>
        </p:txBody>
      </p:sp>
      <p:sp>
        <p:nvSpPr>
          <p:cNvPr id="5" name="Заголовок 1"/>
          <p:cNvSpPr txBox="1">
            <a:spLocks/>
          </p:cNvSpPr>
          <p:nvPr/>
        </p:nvSpPr>
        <p:spPr>
          <a:xfrm>
            <a:off x="560512" y="1124744"/>
            <a:ext cx="8229600" cy="432048"/>
          </a:xfrm>
          <a:prstGeom prst="rect">
            <a:avLst/>
          </a:prstGeom>
        </p:spPr>
        <p:txBody>
          <a:bodyPr vert="horz" lIns="91440" tIns="45720" rIns="91440" bIns="45720" rtlCol="0" anchor="ctr">
            <a:normAutofit lnSpcReduction="10000"/>
          </a:bodyPr>
          <a:lstStyle>
            <a:lvl1pPr algn="l" defTabSz="914400" rtl="0" eaLnBrk="1" latinLnBrk="0" hangingPunct="1">
              <a:spcBef>
                <a:spcPct val="0"/>
              </a:spcBef>
              <a:buNone/>
              <a:defRPr sz="1400" kern="1200" baseline="0">
                <a:solidFill>
                  <a:schemeClr val="bg1"/>
                </a:solidFill>
                <a:latin typeface="Arial" panose="020B0604020202020204" pitchFamily="34" charset="0"/>
                <a:ea typeface="+mj-ea"/>
                <a:cs typeface="Arial" panose="020B0604020202020204" pitchFamily="34" charset="0"/>
              </a:defRPr>
            </a:lvl1pPr>
          </a:lstStyle>
          <a:p>
            <a:r>
              <a:rPr lang="ru-RU" sz="2400" b="1" dirty="0">
                <a:solidFill>
                  <a:schemeClr val="tx1"/>
                </a:solidFill>
                <a:latin typeface="Arial" charset="0"/>
                <a:cs typeface="Arial" charset="0"/>
              </a:rPr>
              <a:t>Если</a:t>
            </a:r>
            <a:r>
              <a:rPr lang="en-US" sz="2400" b="1" dirty="0">
                <a:solidFill>
                  <a:schemeClr val="tx1"/>
                </a:solidFill>
                <a:latin typeface="Arial" charset="0"/>
                <a:cs typeface="Arial" charset="0"/>
              </a:rPr>
              <a:t> </a:t>
            </a:r>
            <a:r>
              <a:rPr lang="ru-RU" sz="2400" b="1" dirty="0">
                <a:solidFill>
                  <a:schemeClr val="tx1"/>
                </a:solidFill>
                <a:latin typeface="Arial" charset="0"/>
                <a:cs typeface="Arial" charset="0"/>
              </a:rPr>
              <a:t>сотрудник:</a:t>
            </a:r>
          </a:p>
        </p:txBody>
      </p:sp>
      <p:sp>
        <p:nvSpPr>
          <p:cNvPr id="6" name="Содержимое 2"/>
          <p:cNvSpPr>
            <a:spLocks noGrp="1"/>
          </p:cNvSpPr>
          <p:nvPr>
            <p:ph idx="1"/>
          </p:nvPr>
        </p:nvSpPr>
        <p:spPr>
          <a:xfrm>
            <a:off x="56457" y="1484784"/>
            <a:ext cx="5112568" cy="2232248"/>
          </a:xfrm>
        </p:spPr>
        <p:txBody>
          <a:bodyPr>
            <a:noAutofit/>
          </a:bodyPr>
          <a:lstStyle/>
          <a:p>
            <a:pPr eaLnBrk="1" hangingPunct="1"/>
            <a:r>
              <a:rPr lang="ru-RU" sz="1200" u="sng" dirty="0">
                <a:latin typeface="Arial" charset="0"/>
                <a:cs typeface="Arial" charset="0"/>
              </a:rPr>
              <a:t>Не сверяет</a:t>
            </a:r>
            <a:r>
              <a:rPr lang="ru-RU" sz="1200" dirty="0">
                <a:latin typeface="Arial" charset="0"/>
                <a:cs typeface="Arial" charset="0"/>
              </a:rPr>
              <a:t> подпись </a:t>
            </a:r>
          </a:p>
          <a:p>
            <a:pPr eaLnBrk="1" hangingPunct="1">
              <a:buFontTx/>
              <a:buNone/>
            </a:pPr>
            <a:r>
              <a:rPr lang="ru-RU" sz="1200" dirty="0">
                <a:latin typeface="Arial" charset="0"/>
                <a:cs typeface="Arial" charset="0"/>
              </a:rPr>
              <a:t>заявителя в паспорте и анкете.</a:t>
            </a:r>
          </a:p>
          <a:p>
            <a:pPr eaLnBrk="1" hangingPunct="1"/>
            <a:r>
              <a:rPr lang="ru-RU" sz="1200" u="sng" dirty="0">
                <a:latin typeface="Arial" charset="0"/>
                <a:cs typeface="Arial" charset="0"/>
              </a:rPr>
              <a:t>Не выявляет</a:t>
            </a:r>
            <a:r>
              <a:rPr lang="ru-RU" sz="1200" dirty="0">
                <a:latin typeface="Arial" charset="0"/>
                <a:cs typeface="Arial" charset="0"/>
              </a:rPr>
              <a:t> признаки</a:t>
            </a:r>
          </a:p>
          <a:p>
            <a:pPr eaLnBrk="1" hangingPunct="1">
              <a:buFontTx/>
              <a:buNone/>
            </a:pPr>
            <a:r>
              <a:rPr lang="ru-RU" sz="1200" dirty="0">
                <a:latin typeface="Arial" charset="0"/>
                <a:cs typeface="Arial" charset="0"/>
              </a:rPr>
              <a:t>поделки документов.</a:t>
            </a:r>
          </a:p>
          <a:p>
            <a:pPr eaLnBrk="1" hangingPunct="1"/>
            <a:r>
              <a:rPr lang="ru-RU" sz="1200" u="sng" dirty="0">
                <a:latin typeface="Arial" charset="0"/>
                <a:cs typeface="Arial" charset="0"/>
              </a:rPr>
              <a:t>Не выявляет</a:t>
            </a:r>
            <a:r>
              <a:rPr lang="ru-RU" sz="1200" dirty="0">
                <a:latin typeface="Arial" charset="0"/>
                <a:cs typeface="Arial" charset="0"/>
              </a:rPr>
              <a:t> подозрение</a:t>
            </a:r>
          </a:p>
          <a:p>
            <a:pPr eaLnBrk="1" hangingPunct="1">
              <a:buFontTx/>
              <a:buNone/>
            </a:pPr>
            <a:r>
              <a:rPr lang="ru-RU" sz="1200" dirty="0">
                <a:latin typeface="Arial" charset="0"/>
                <a:cs typeface="Arial" charset="0"/>
              </a:rPr>
              <a:t>на мошенничество.</a:t>
            </a:r>
          </a:p>
          <a:p>
            <a:pPr eaLnBrk="1" hangingPunct="1"/>
            <a:r>
              <a:rPr lang="ru-RU" sz="1200" u="sng" dirty="0">
                <a:latin typeface="Arial" charset="0"/>
                <a:cs typeface="Arial" charset="0"/>
              </a:rPr>
              <a:t>Вносит заведомо ложную</a:t>
            </a:r>
            <a:r>
              <a:rPr lang="ru-RU" sz="1200" dirty="0">
                <a:latin typeface="Arial" charset="0"/>
                <a:cs typeface="Arial" charset="0"/>
              </a:rPr>
              <a:t>, искаженную информацию по клиенту.</a:t>
            </a:r>
          </a:p>
        </p:txBody>
      </p:sp>
      <p:sp>
        <p:nvSpPr>
          <p:cNvPr id="7" name="Прямоугольник 6"/>
          <p:cNvSpPr/>
          <p:nvPr/>
        </p:nvSpPr>
        <p:spPr>
          <a:xfrm>
            <a:off x="33518" y="3645476"/>
            <a:ext cx="885825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400" b="1" dirty="0">
                <a:solidFill>
                  <a:srgbClr val="C00000"/>
                </a:solidFill>
                <a:latin typeface="Arial" pitchFamily="34" charset="0"/>
                <a:cs typeface="Arial" pitchFamily="34" charset="0"/>
              </a:rPr>
              <a:t>Его можно подозревать в сговоре с мошенниками!!!</a:t>
            </a: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1032" y="1556792"/>
            <a:ext cx="3277544" cy="2077559"/>
          </a:xfrm>
          <a:prstGeom prst="rect">
            <a:avLst/>
          </a:prstGeom>
        </p:spPr>
      </p:pic>
      <p:sp>
        <p:nvSpPr>
          <p:cNvPr id="10" name="Прямоугольник 9"/>
          <p:cNvSpPr/>
          <p:nvPr/>
        </p:nvSpPr>
        <p:spPr>
          <a:xfrm>
            <a:off x="33518" y="4797152"/>
            <a:ext cx="9872482" cy="1938992"/>
          </a:xfrm>
          <a:prstGeom prst="rect">
            <a:avLst/>
          </a:prstGeom>
        </p:spPr>
        <p:txBody>
          <a:bodyPr wrap="square">
            <a:spAutoFit/>
          </a:bodyPr>
          <a:lstStyle/>
          <a:p>
            <a:r>
              <a:rPr lang="ru-RU" sz="1200" b="1" dirty="0">
                <a:solidFill>
                  <a:srgbClr val="FF0000"/>
                </a:solidFill>
                <a:ea typeface="Calibri" pitchFamily="34" charset="0"/>
                <a:cs typeface="Arial" charset="0"/>
              </a:rPr>
              <a:t>Запрещено!</a:t>
            </a:r>
            <a:r>
              <a:rPr lang="ru-RU" sz="1200" b="1" dirty="0">
                <a:solidFill>
                  <a:srgbClr val="00674C"/>
                </a:solidFill>
                <a:ea typeface="Calibri" pitchFamily="34" charset="0"/>
                <a:cs typeface="Arial" charset="0"/>
              </a:rPr>
              <a:t> </a:t>
            </a:r>
            <a:r>
              <a:rPr lang="ru-RU" sz="1200" b="1" dirty="0">
                <a:ea typeface="Calibri" pitchFamily="34" charset="0"/>
                <a:cs typeface="Arial" charset="0"/>
              </a:rPr>
              <a:t>Не использовать Коды Визуальной Оценки (КВО).</a:t>
            </a:r>
            <a:r>
              <a:rPr lang="ru-RU" sz="1200" b="1" dirty="0">
                <a:solidFill>
                  <a:srgbClr val="00674C"/>
                </a:solidFill>
                <a:ea typeface="Calibri" pitchFamily="34" charset="0"/>
                <a:cs typeface="Arial" charset="0"/>
              </a:rPr>
              <a:t> </a:t>
            </a:r>
          </a:p>
          <a:p>
            <a:r>
              <a:rPr lang="ru-RU" sz="1200" b="1" dirty="0">
                <a:solidFill>
                  <a:srgbClr val="FF0000"/>
                </a:solidFill>
                <a:ea typeface="Calibri" pitchFamily="34" charset="0"/>
                <a:cs typeface="Arial" charset="0"/>
              </a:rPr>
              <a:t>Запрещено!</a:t>
            </a:r>
            <a:r>
              <a:rPr lang="ru-RU" sz="1200" b="1" dirty="0">
                <a:solidFill>
                  <a:srgbClr val="00674C"/>
                </a:solidFill>
                <a:ea typeface="Calibri" pitchFamily="34" charset="0"/>
                <a:cs typeface="Arial" charset="0"/>
              </a:rPr>
              <a:t> </a:t>
            </a:r>
            <a:r>
              <a:rPr lang="ru-RU" sz="1200" b="1" dirty="0">
                <a:ea typeface="Calibri" pitchFamily="34" charset="0"/>
                <a:cs typeface="Arial" charset="0"/>
              </a:rPr>
              <a:t>Оформлять Кредитную документацию в отсутствии Заявителя и подделывать подпись (почерк) Клиента в любых документах, оформляемых в процессе выдачи кредита.</a:t>
            </a:r>
          </a:p>
          <a:p>
            <a:r>
              <a:rPr lang="ru-RU" sz="1200" b="1" dirty="0">
                <a:solidFill>
                  <a:srgbClr val="FF0000"/>
                </a:solidFill>
                <a:ea typeface="Calibri" pitchFamily="34" charset="0"/>
                <a:cs typeface="Arial" charset="0"/>
              </a:rPr>
              <a:t>Запрещено!</a:t>
            </a:r>
            <a:r>
              <a:rPr lang="ru-RU" sz="1200" b="1" dirty="0">
                <a:solidFill>
                  <a:srgbClr val="00674C"/>
                </a:solidFill>
                <a:ea typeface="Calibri" pitchFamily="34" charset="0"/>
                <a:cs typeface="Arial" charset="0"/>
              </a:rPr>
              <a:t> </a:t>
            </a:r>
            <a:r>
              <a:rPr lang="ru-RU" sz="1200" b="1" dirty="0">
                <a:ea typeface="Calibri" pitchFamily="34" charset="0"/>
                <a:cs typeface="Arial" charset="0"/>
              </a:rPr>
              <a:t>Оформлять Кредитную документацию на основании копий документов, удостоверяющих личность Заявителя, без предоставления оригиналов.</a:t>
            </a:r>
          </a:p>
          <a:p>
            <a:r>
              <a:rPr lang="ru-RU" sz="1200" b="1" dirty="0">
                <a:solidFill>
                  <a:srgbClr val="FF0000"/>
                </a:solidFill>
                <a:ea typeface="Calibri" pitchFamily="34" charset="0"/>
                <a:cs typeface="Arial" charset="0"/>
              </a:rPr>
              <a:t>Запрещено!</a:t>
            </a:r>
            <a:r>
              <a:rPr lang="ru-RU" sz="1200" b="1" dirty="0">
                <a:solidFill>
                  <a:srgbClr val="00674C"/>
                </a:solidFill>
                <a:ea typeface="Calibri" pitchFamily="34" charset="0"/>
                <a:cs typeface="Arial" charset="0"/>
              </a:rPr>
              <a:t> </a:t>
            </a:r>
            <a:r>
              <a:rPr lang="ru-RU" sz="1200" b="1" dirty="0">
                <a:ea typeface="Calibri" pitchFamily="34" charset="0"/>
                <a:cs typeface="Arial" charset="0"/>
              </a:rPr>
              <a:t>Изменять данные о Клиенте и товаре.</a:t>
            </a:r>
          </a:p>
          <a:p>
            <a:pPr algn="just"/>
            <a:r>
              <a:rPr lang="ru-RU" sz="1200" b="1" dirty="0">
                <a:solidFill>
                  <a:srgbClr val="FF0000"/>
                </a:solidFill>
                <a:ea typeface="Calibri" pitchFamily="34" charset="0"/>
                <a:cs typeface="Arial" charset="0"/>
              </a:rPr>
              <a:t>Запрещено!</a:t>
            </a:r>
            <a:r>
              <a:rPr lang="ru-RU" sz="1200" b="1" dirty="0">
                <a:solidFill>
                  <a:srgbClr val="00674C"/>
                </a:solidFill>
                <a:ea typeface="Calibri" pitchFamily="34" charset="0"/>
                <a:cs typeface="Arial" charset="0"/>
              </a:rPr>
              <a:t> </a:t>
            </a:r>
            <a:r>
              <a:rPr lang="ru-RU" sz="1200" b="1" dirty="0">
                <a:ea typeface="Calibri" pitchFamily="34" charset="0"/>
                <a:cs typeface="Arial" charset="0"/>
              </a:rPr>
              <a:t>Предоставлять недостоверные сведения о коде торговой точки, на территории которой оформляется Договор и своих данных.</a:t>
            </a:r>
          </a:p>
          <a:p>
            <a:r>
              <a:rPr lang="ru-RU" sz="1200" b="1" dirty="0">
                <a:solidFill>
                  <a:srgbClr val="FF0000"/>
                </a:solidFill>
                <a:ea typeface="Calibri" pitchFamily="34" charset="0"/>
                <a:cs typeface="Arial" charset="0"/>
              </a:rPr>
              <a:t>Запрещено!</a:t>
            </a:r>
            <a:r>
              <a:rPr lang="ru-RU" sz="1200" b="1" dirty="0">
                <a:solidFill>
                  <a:srgbClr val="00674C"/>
                </a:solidFill>
                <a:ea typeface="Calibri" pitchFamily="34" charset="0"/>
                <a:cs typeface="Arial" charset="0"/>
              </a:rPr>
              <a:t> </a:t>
            </a:r>
            <a:r>
              <a:rPr lang="ru-RU" sz="1200" b="1" dirty="0">
                <a:ea typeface="Calibri" pitchFamily="34" charset="0"/>
                <a:cs typeface="Arial" charset="0"/>
              </a:rPr>
              <a:t>Повторное заведение заявки без ведома Клиента.</a:t>
            </a:r>
          </a:p>
          <a:p>
            <a:r>
              <a:rPr lang="ru-RU" sz="1200" b="1" dirty="0">
                <a:solidFill>
                  <a:srgbClr val="FF0000"/>
                </a:solidFill>
                <a:ea typeface="Calibri" pitchFamily="34" charset="0"/>
                <a:cs typeface="Arial" charset="0"/>
              </a:rPr>
              <a:t>Запрещено!</a:t>
            </a:r>
            <a:r>
              <a:rPr lang="ru-RU" sz="1200" b="1" dirty="0">
                <a:solidFill>
                  <a:srgbClr val="00674C"/>
                </a:solidFill>
                <a:ea typeface="Calibri" pitchFamily="34" charset="0"/>
                <a:cs typeface="Arial" charset="0"/>
              </a:rPr>
              <a:t> </a:t>
            </a:r>
            <a:r>
              <a:rPr lang="ru-RU" sz="1200" b="1" dirty="0">
                <a:ea typeface="Calibri" pitchFamily="34" charset="0"/>
                <a:cs typeface="Arial" charset="0"/>
              </a:rPr>
              <a:t>Оформление кредита по паспорту без владельца документа.</a:t>
            </a:r>
          </a:p>
        </p:txBody>
      </p:sp>
      <p:sp>
        <p:nvSpPr>
          <p:cNvPr id="11" name="Прямоугольник 10"/>
          <p:cNvSpPr/>
          <p:nvPr/>
        </p:nvSpPr>
        <p:spPr>
          <a:xfrm>
            <a:off x="33518" y="4293096"/>
            <a:ext cx="9816026" cy="369332"/>
          </a:xfrm>
          <a:prstGeom prst="rect">
            <a:avLst/>
          </a:prstGeom>
        </p:spPr>
        <p:txBody>
          <a:bodyPr wrap="square">
            <a:spAutoFit/>
          </a:bodyPr>
          <a:lstStyle/>
          <a:p>
            <a:pPr algn="ctr"/>
            <a:r>
              <a:rPr lang="ru-RU" b="1" dirty="0">
                <a:solidFill>
                  <a:srgbClr val="C00000"/>
                </a:solidFill>
                <a:ea typeface="Calibri" pitchFamily="34" charset="0"/>
                <a:cs typeface="Arial" charset="0"/>
              </a:rPr>
              <a:t>При выдаче кредита сотрудникам Запрещено!!! </a:t>
            </a:r>
          </a:p>
        </p:txBody>
      </p:sp>
    </p:spTree>
    <p:extLst>
      <p:ext uri="{BB962C8B-B14F-4D97-AF65-F5344CB8AC3E}">
        <p14:creationId xmlns:p14="http://schemas.microsoft.com/office/powerpoint/2010/main" val="1041033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pPr/>
              <a:t>41</a:t>
            </a:fld>
            <a:endParaRPr lang="ru-RU" dirty="0"/>
          </a:p>
        </p:txBody>
      </p:sp>
      <p:sp>
        <p:nvSpPr>
          <p:cNvPr id="4" name="Заголовок 3"/>
          <p:cNvSpPr>
            <a:spLocks noGrp="1"/>
          </p:cNvSpPr>
          <p:nvPr>
            <p:ph type="title"/>
          </p:nvPr>
        </p:nvSpPr>
        <p:spPr>
          <a:xfrm>
            <a:off x="0" y="346438"/>
            <a:ext cx="5241032" cy="405422"/>
          </a:xfrm>
        </p:spPr>
        <p:txBody>
          <a:bodyPr/>
          <a:lstStyle/>
          <a:p>
            <a:r>
              <a:rPr lang="ru-RU" dirty="0"/>
              <a:t>Вопросы.</a:t>
            </a:r>
          </a:p>
        </p:txBody>
      </p:sp>
      <p:sp>
        <p:nvSpPr>
          <p:cNvPr id="5" name="Прямоугольник 4"/>
          <p:cNvSpPr/>
          <p:nvPr/>
        </p:nvSpPr>
        <p:spPr>
          <a:xfrm>
            <a:off x="0" y="908720"/>
            <a:ext cx="9906000" cy="5878532"/>
          </a:xfrm>
          <a:prstGeom prst="rect">
            <a:avLst/>
          </a:prstGeom>
        </p:spPr>
        <p:txBody>
          <a:bodyPr wrap="square">
            <a:spAutoFit/>
          </a:bodyPr>
          <a:lstStyle/>
          <a:p>
            <a:pPr algn="just"/>
            <a:endParaRPr lang="ru-RU" sz="800" dirty="0"/>
          </a:p>
          <a:p>
            <a:pPr algn="just"/>
            <a:r>
              <a:rPr lang="ru-RU" sz="800" b="1" dirty="0"/>
              <a:t>1. </a:t>
            </a:r>
            <a:r>
              <a:rPr lang="ru-RU" sz="800" dirty="0"/>
              <a:t>При проверке деятельности одного из ЭПП мной был выявлен кредит, оформленный клиентом "N". На момент оформления кредита, клиенту было 68 лет (какие возрастные рамки оформления кредитов в АО "ОТП Банк"? - с 21 года по 69 лет), а в кредит был оформлен </a:t>
            </a:r>
            <a:r>
              <a:rPr lang="en-US" sz="800" dirty="0"/>
              <a:t>iPhone </a:t>
            </a:r>
            <a:r>
              <a:rPr lang="ru-RU" sz="800" dirty="0"/>
              <a:t>7, </a:t>
            </a:r>
            <a:r>
              <a:rPr lang="en-US" sz="800" dirty="0" err="1"/>
              <a:t>MicroSD</a:t>
            </a:r>
            <a:r>
              <a:rPr lang="ru-RU" sz="800" dirty="0"/>
              <a:t> карта и чехол, общей стоимостью 78000 руб. На момент проверки, по данному кредиту было внесено 5 очередных ежемесячных платежей, без просрочек (в дальнейшем кредит был полностью погашен в соответствии с графиком платежей). В виду выявленного несоответствия социальному статусу товара, оформленного в кредит, мной был осуществлён телефонный звонок клиенту "N", в ходе которого он пояснил, что ему были необходимы денежные средства в размере 20000 руб., но ни в одном банке кредит наличными ему не выдавали, кредитную карту он также оформить не смог, т.к. ему постоянно отказывали в этом. Однажды, клиент "N" увидел наклеенное объявление, на котором было написано, что некая организация помогает в оформлении кредита всем гражданам при наличии только паспорта. Клиент "N" позвонил по указанному в объявлении телефонному номеру и договорился с сотрудниками данной фирмы о встрече, на которую, в дальнейшем, явились двое молодых ребят, представились менеджерами, расспросили о необходимой клиенту "N" сумме и немного о его жизни. Далее они сообщили клиенту "N", что он сможет получить 20000 руб., для чего ему необходимо будет явиться в ОПРЕДЕЛЁННОЕ ВРЕМЯ (на следующий день) в ОПРЕДЕЛЁННУЮ ТОРГОВУЮ ТОЧКУ и сообщить ОПРЕДЕЛЁННУЮ ИНФОРМАЦИИЮ (которую они также ему сообщили и сказали, что её необходимо выучить для устной передачи сотруднику банка, который будет оформлять кредит) ОПРЕДЕЛЁННОМУ СОТРУДНИКУ БАНКА, подписать некоторые документы и, после этого, ему выдадут "коробочку", которую он будет должен отдать им, на что они выдадут ему 20000 руб. Что клиент "N", в последствии и сделал. После получения "коробочки", клиент "N" (по договорённости с менеджерами) вышел из магазина на улицу, встретился с ними и передал им её. После этого менеджеры, не отдав ему денежные средства, скрылись. На мой вопрос, почему же он вносит очередные ежемесячные платежи по кредиту не получив необходимые ему денежные средства, клиент "N" пояснил, что ранее ни когда ни кого не обманывал, постоянно платил по своим обязательствам, что и делает в этом случае.</a:t>
            </a:r>
          </a:p>
          <a:p>
            <a:pPr algn="just"/>
            <a:r>
              <a:rPr lang="ru-RU" sz="800" dirty="0"/>
              <a:t>Вопрос - есть ли в этом случае "олени", "оленеводы" или мошенники? Если есть - то кто и почему? Если таковых нет - то также, почему?</a:t>
            </a:r>
          </a:p>
          <a:p>
            <a:pPr algn="just"/>
            <a:endParaRPr lang="ru-RU" sz="800" dirty="0"/>
          </a:p>
          <a:p>
            <a:pPr algn="just"/>
            <a:r>
              <a:rPr lang="ru-RU" sz="800" dirty="0"/>
              <a:t>Ответ:</a:t>
            </a:r>
          </a:p>
          <a:p>
            <a:pPr algn="just"/>
            <a:r>
              <a:rPr lang="ru-RU" sz="800" dirty="0"/>
              <a:t>- клиент "N" - это "олень", т.к. даже не осознавая того, кому он звонил и не учитывая того, что кредит он погасил полностью, он понимал и осознавал, что сообщает в Банк недостоверную/выдуманную информацию с целью дальнейшего получена кредита (т.е. обманывает Банк);</a:t>
            </a:r>
          </a:p>
          <a:p>
            <a:pPr algn="just"/>
            <a:r>
              <a:rPr lang="ru-RU" sz="800" dirty="0"/>
              <a:t>- менеджеры фирмы, которая предлагает услуги по оформлению кредитов - "оленеводы", т.к. обучают клиентов как обмануть банк, сообщают им недостоверную/выдуманную информацию и "приводят" их к сотрудникам банка, с которыми ранее вступили в преступный сговор;</a:t>
            </a:r>
          </a:p>
          <a:p>
            <a:pPr algn="just"/>
            <a:r>
              <a:rPr lang="ru-RU" sz="800" dirty="0"/>
              <a:t>- сотрудник банка - мошенник, т.к. сотрудничает с "оленеводами" и оформляет мошеннические кредиты.</a:t>
            </a:r>
          </a:p>
          <a:p>
            <a:pPr algn="just"/>
            <a:r>
              <a:rPr lang="ru-RU" sz="800" dirty="0"/>
              <a:t>Итог: логин ЭПП, оформившего данный кредитный договор, заблокирован. ЭПП уволен из штата Банка и внесён в черные межбанковские списки.</a:t>
            </a:r>
          </a:p>
          <a:p>
            <a:pPr algn="just"/>
            <a:endParaRPr lang="ru-RU" sz="800" dirty="0"/>
          </a:p>
          <a:p>
            <a:pPr algn="just"/>
            <a:endParaRPr lang="ru-RU" sz="800" dirty="0"/>
          </a:p>
          <a:p>
            <a:pPr algn="just"/>
            <a:r>
              <a:rPr lang="ru-RU" sz="800" b="1" dirty="0"/>
              <a:t>2</a:t>
            </a:r>
            <a:r>
              <a:rPr lang="ru-RU" sz="800" dirty="0"/>
              <a:t>. У дочери некоего клиента "S" через 2 недели свадьба, на которую он обещал подарить ей дорогой двухкамерный холодильник стоимостью 230000 руб. Данный клиент постоянно трудоустроен в крупной нефтегазовой компании на должности руководителя одного из отделов в течение пяти лет. Его заработная плата составляет порядки 170000 руб. Увольняться с работы он не собирается. Увольнять его или сокращать его должность руководство организации также не собирается. К определённому им дню покупки подарка своей дочери, данной суммы на руках у него не оказалось и клиент "S" отправился в банк для получения денежных средств в кредит наличными, но ему постоянно (в данном случае причины отказа значения не имеют) отказывали, кредитную карту он также оформить не смог. Тогда клиент "S" отправился в магазин </a:t>
            </a:r>
            <a:r>
              <a:rPr lang="ru-RU" sz="800" dirty="0" err="1"/>
              <a:t>МВидео</a:t>
            </a:r>
            <a:r>
              <a:rPr lang="ru-RU" sz="800" dirty="0"/>
              <a:t> для оформления холодильника в кредит, но в этом эму также было отказано. Далее, в магазинах Эльдорадо, DNS, Технопарк и прочих, эму также отказывали. До дня бракосочетания его дочери оставалось два дня. Занять у друзей и знакомых такую сумму клиенту "S" не удалось, т.к. многие были в отпусках и отъездах, а у членов семьи просто не было такой суммы. Тогда клиент "S" решил пойти на крайние меры: он нашёл в интернете объявление "Помощь в оформлении кредита" и позвонил по номеру телефона, указанного в нём. В телефонном разговоре менеджеры данной фирмы спросили у него, какая сумма ему необходима, на что клиент "S" пояснил, что денежные средства его не интересуют, а ему необходимо получить в кредит ОПРЕДЕЛЁННЫЙ ТОВАР, за помощь в чём, он готов отблагодарить их суммой в размере 15000 руб. Менеджеры согласились и предложили клиенту "S" встретиться и обсудить детали сделки. После встречи, между менеджерами и клиентом "S", была заключена договорённость о том, что клиенту "S" необходимо явиться в ОПРЕДЕЛЁННОЕ ВРЕМЯ, в ОПРЕДЕЛЁННУЮ ТОРГОВУЮ ТОЧКУ и сообщить ОПРЕДЕЛЁННУЮ ИНФОРМАЦИИЮ (которую они также ему сообщили и сказали, что её необходимо выучить) ОПРЕДЕЛЁННОМУ СОТРУДНИКУ БАНКА, после этого, ему оформят кредит на интересующий его товар (двухкамерный холодильник стоимостью 230000 руб.), а далее он должен будет перечислить им 15000 руб. Что клиент "S" в последствии и сделал. Доставка товара была оформлена по новому месту жительства дочери клиента "S". Подарок был сделан вовремя. Кредит был оформлен на 18 месяцев и погашен без просрочек в течение 10 месяцев.</a:t>
            </a:r>
          </a:p>
          <a:p>
            <a:pPr algn="just"/>
            <a:r>
              <a:rPr lang="ru-RU" sz="800" dirty="0"/>
              <a:t>Вопрос - есть ли в этом случае "олени", "оленеводы" или мошенники? Если есть - то кто и почему? Если таковых нет - то также, почему?</a:t>
            </a:r>
          </a:p>
          <a:p>
            <a:pPr algn="just"/>
            <a:endParaRPr lang="ru-RU" sz="800" dirty="0"/>
          </a:p>
          <a:p>
            <a:pPr algn="just"/>
            <a:r>
              <a:rPr lang="ru-RU" sz="800" dirty="0"/>
              <a:t>Ответ:         </a:t>
            </a:r>
          </a:p>
          <a:p>
            <a:pPr algn="just"/>
            <a:r>
              <a:rPr lang="ru-RU" sz="800" dirty="0"/>
              <a:t>- клиент "S" - это "олень", т.к. он, осознавая и понимая то, что звонит и договаривается с мошенниками - "оленями" с целью оформления кредита в Банке, делает это. А то, что кредит он погасил полностью, досрочно и без просрочек, не умоляет его вины;</a:t>
            </a:r>
          </a:p>
          <a:p>
            <a:pPr algn="just"/>
            <a:r>
              <a:rPr lang="ru-RU" sz="800" dirty="0"/>
              <a:t>- менеджеры фирмы, которая предлагает услуги по оформлению кредитов - "оленеводы", т.к. обучают клиентов как обмануть банк, сообщают им недостоверную/выдуманную информацию и "приводят" их к сотрудникам банка, с которыми ранее вступили в преступный сговор;</a:t>
            </a:r>
          </a:p>
          <a:p>
            <a:pPr algn="just"/>
            <a:r>
              <a:rPr lang="ru-RU" sz="800" dirty="0"/>
              <a:t>- сотрудник банка - мошенник, т.к. сотрудничает с "оленеводами" и оформляет мошеннические кредиты.</a:t>
            </a:r>
          </a:p>
          <a:p>
            <a:pPr algn="just"/>
            <a:r>
              <a:rPr lang="ru-RU" sz="800" dirty="0"/>
              <a:t>Итог: логин ЭПП, оформившего данный кредитный договор, заблокирован. ЭПП уволен из штата Банка и внесён в черные межбанковские списки.</a:t>
            </a:r>
          </a:p>
        </p:txBody>
      </p:sp>
    </p:spTree>
    <p:extLst>
      <p:ext uri="{BB962C8B-B14F-4D97-AF65-F5344CB8AC3E}">
        <p14:creationId xmlns:p14="http://schemas.microsoft.com/office/powerpoint/2010/main" val="2697133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pPr/>
              <a:t>42</a:t>
            </a:fld>
            <a:endParaRPr lang="ru-RU" dirty="0"/>
          </a:p>
        </p:txBody>
      </p:sp>
      <p:sp>
        <p:nvSpPr>
          <p:cNvPr id="4" name="Заголовок 3"/>
          <p:cNvSpPr>
            <a:spLocks noGrp="1"/>
          </p:cNvSpPr>
          <p:nvPr>
            <p:ph type="title"/>
          </p:nvPr>
        </p:nvSpPr>
        <p:spPr/>
        <p:txBody>
          <a:bodyPr/>
          <a:lstStyle/>
          <a:p>
            <a:endParaRPr lang="ru-RU"/>
          </a:p>
        </p:txBody>
      </p:sp>
      <p:sp>
        <p:nvSpPr>
          <p:cNvPr id="5" name="Прямоугольник 4"/>
          <p:cNvSpPr/>
          <p:nvPr/>
        </p:nvSpPr>
        <p:spPr>
          <a:xfrm>
            <a:off x="1921456" y="1156891"/>
            <a:ext cx="5983871" cy="830997"/>
          </a:xfrm>
          <a:prstGeom prst="rect">
            <a:avLst/>
          </a:prstGeom>
          <a:noFill/>
          <a:ln>
            <a:solidFill>
              <a:schemeClr val="bg1"/>
            </a:solidFill>
          </a:ln>
        </p:spPr>
        <p:txBody>
          <a:bodyPr wrap="none">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ru-RU" sz="4800" b="1" dirty="0">
                <a:ln w="11430"/>
                <a:solidFill>
                  <a:srgbClr val="00674C"/>
                </a:solidFill>
                <a:effectLst>
                  <a:outerShdw blurRad="50800" dist="39000" dir="5460000" algn="tl">
                    <a:srgbClr val="000000">
                      <a:alpha val="38000"/>
                    </a:srgbClr>
                  </a:outerShdw>
                </a:effectLst>
                <a:latin typeface="Arial" pitchFamily="34" charset="0"/>
                <a:cs typeface="Arial" pitchFamily="34" charset="0"/>
              </a:rPr>
              <a:t>Удачи</a:t>
            </a:r>
            <a:r>
              <a:rPr lang="ru-RU"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 </a:t>
            </a:r>
            <a:r>
              <a:rPr lang="ru-RU" sz="4800" b="1" dirty="0">
                <a:ln w="11430"/>
                <a:solidFill>
                  <a:srgbClr val="00674C"/>
                </a:solidFill>
                <a:effectLst>
                  <a:outerShdw blurRad="50800" dist="39000" dir="5460000" algn="tl">
                    <a:srgbClr val="000000">
                      <a:alpha val="38000"/>
                    </a:srgbClr>
                  </a:outerShdw>
                </a:effectLst>
                <a:latin typeface="Arial" pitchFamily="34" charset="0"/>
                <a:cs typeface="Arial" pitchFamily="34" charset="0"/>
              </a:rPr>
              <a:t>в работе !</a:t>
            </a:r>
            <a:endParaRPr lang="ru-RU"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0632" y="1268760"/>
            <a:ext cx="6806530" cy="4896544"/>
          </a:xfrm>
          <a:prstGeom prst="rect">
            <a:avLst/>
          </a:prstGeom>
        </p:spPr>
      </p:pic>
      <p:sp>
        <p:nvSpPr>
          <p:cNvPr id="7" name="Прямоугольник 6"/>
          <p:cNvSpPr/>
          <p:nvPr/>
        </p:nvSpPr>
        <p:spPr>
          <a:xfrm>
            <a:off x="632520" y="6237312"/>
            <a:ext cx="1512168" cy="360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err="1">
                <a:solidFill>
                  <a:schemeClr val="tx1"/>
                </a:solidFill>
              </a:rPr>
              <a:t>Пижонков</a:t>
            </a:r>
            <a:r>
              <a:rPr lang="ru-RU" sz="1200" dirty="0">
                <a:solidFill>
                  <a:schemeClr val="tx1"/>
                </a:solidFill>
              </a:rPr>
              <a:t> А.О.</a:t>
            </a:r>
          </a:p>
        </p:txBody>
      </p:sp>
      <p:sp>
        <p:nvSpPr>
          <p:cNvPr id="2" name="Прямоугольник 1"/>
          <p:cNvSpPr/>
          <p:nvPr/>
        </p:nvSpPr>
        <p:spPr>
          <a:xfrm>
            <a:off x="4448944" y="2420888"/>
            <a:ext cx="1152128"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38075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6438"/>
            <a:ext cx="5241032" cy="405422"/>
          </a:xfrm>
        </p:spPr>
        <p:txBody>
          <a:bodyPr>
            <a:normAutofit/>
          </a:bodyPr>
          <a:lstStyle/>
          <a:p>
            <a:r>
              <a:rPr lang="ru-RU" dirty="0"/>
              <a:t>Мошенничество в сфере кредитования</a:t>
            </a:r>
            <a:r>
              <a:rPr lang="en-US" dirty="0"/>
              <a:t> (</a:t>
            </a:r>
            <a:r>
              <a:rPr lang="ru-RU" dirty="0"/>
              <a:t>ст. 159.1 УК РФ).</a:t>
            </a:r>
          </a:p>
        </p:txBody>
      </p:sp>
      <p:sp>
        <p:nvSpPr>
          <p:cNvPr id="6" name="Объект 2"/>
          <p:cNvSpPr>
            <a:spLocks noGrp="1"/>
          </p:cNvSpPr>
          <p:nvPr>
            <p:ph idx="1"/>
          </p:nvPr>
        </p:nvSpPr>
        <p:spPr>
          <a:xfrm>
            <a:off x="0" y="980728"/>
            <a:ext cx="9906000" cy="5877272"/>
          </a:xfrm>
        </p:spPr>
        <p:txBody>
          <a:bodyPr>
            <a:normAutofit/>
          </a:bodyPr>
          <a:lstStyle/>
          <a:p>
            <a:pPr marL="0" indent="0">
              <a:buNone/>
            </a:pPr>
            <a:r>
              <a:rPr lang="ru-RU" sz="1200" b="1" dirty="0"/>
              <a:t>1. Мошенничество в сфере кредитования, то есть хищение денежных средств заемщиком путем представления банку или иному кредитору заведомо ложных и (или) недостоверных сведений,</a:t>
            </a:r>
          </a:p>
          <a:p>
            <a:pPr marL="0" indent="0" algn="just">
              <a:buNone/>
            </a:pPr>
            <a:r>
              <a:rPr lang="ru-RU" sz="1050" dirty="0"/>
              <a:t>- наказывается штрафом в размере до ста двадцати тысяч рублей или в размере заработной платы или иного дохода осужденного за период до одного года, либо обязательными работами на срок до трехсот шестидесяти часов, либо исправительными работами на срок до одного года, либо ограничением свободы на срок до двух лет, либо принудительными работами на срок до двух лет, либо арестом на срок до четырех месяцев.</a:t>
            </a:r>
          </a:p>
          <a:p>
            <a:pPr marL="0" indent="0">
              <a:buNone/>
            </a:pPr>
            <a:r>
              <a:rPr lang="ru-RU" sz="1200" b="1" dirty="0"/>
              <a:t>2. То же деяние, совершенное группой лиц по предварительному сговору,</a:t>
            </a:r>
          </a:p>
          <a:p>
            <a:pPr marL="0" indent="0" algn="just">
              <a:buNone/>
            </a:pPr>
            <a:r>
              <a:rPr lang="ru-RU" sz="1050" dirty="0"/>
              <a:t>- наказывается штрафом в размере до трехсот тысяч рублей или в размере заработной платы или иного дохода осужденного за период до двух лет, либо обязательными работами на срок до четырехсот восьмидесяти часов, либо исправительными работами на срок до двух лет, либо принудительными работами на срок до пяти лет с ограничением свободы на срок до одного года или без такового, либо лишением свободы на срок до четырех лет с ограничением свободы на срок до одного года или без такового.</a:t>
            </a:r>
          </a:p>
          <a:p>
            <a:pPr marL="0" indent="0">
              <a:buNone/>
            </a:pPr>
            <a:r>
              <a:rPr lang="ru-RU" sz="1200" b="1" dirty="0"/>
              <a:t>3. Деяния, предусмотренные ч.1 или ч.2 настоящей статьи, совершенные лицом с использованием своего служебного положения, а равно в крупном размере,</a:t>
            </a:r>
          </a:p>
          <a:p>
            <a:pPr marL="171450" indent="-171450">
              <a:buFontTx/>
              <a:buChar char="-"/>
            </a:pPr>
            <a:r>
              <a:rPr lang="ru-RU" sz="1050" dirty="0"/>
              <a:t>наказываются штрафом в размере от ста тысяч до пятисот тысяч рублей или в размере заработной платы или иного дохода осужденного за период от одного года до трех лет, либо принудительными работами на срок до пяти лет с ограничением свободы на срок до двух лет или без такового, либо лишением свободы на срок до шести лет со штрафом в размере до восьмидесяти тысяч рублей или в размере заработной платы или иного дохода осужденного за период до шести месяцев либо без такового и с ограничением свободы на срок до полутора лет либо без такового.</a:t>
            </a:r>
          </a:p>
          <a:p>
            <a:r>
              <a:rPr lang="ru-RU" sz="1200" b="1" dirty="0"/>
              <a:t>4. Деяния, предусмотренные ч.1 или ч.3 настоящей статьи, совершенные организованной группой либо в особо крупном размере,</a:t>
            </a:r>
            <a:endParaRPr lang="en-US" sz="1200" b="1" dirty="0"/>
          </a:p>
          <a:p>
            <a:pPr algn="just"/>
            <a:r>
              <a:rPr lang="ru-RU" sz="1050" dirty="0"/>
              <a:t>-</a:t>
            </a:r>
            <a:r>
              <a:rPr lang="en-US" sz="1050" dirty="0"/>
              <a:t> </a:t>
            </a:r>
            <a:r>
              <a:rPr lang="ru-RU" sz="1050" dirty="0"/>
              <a:t>наказываются лишением свободы на срок до десяти лет со штрафом в размере до одного миллиона рублей или в размере заработной платы или иного дохода осужденного за период до трех лет либо без такового и с ограничением свободы на срок до двух лет либо без такового.</a:t>
            </a:r>
          </a:p>
          <a:p>
            <a:pPr marL="0" indent="0">
              <a:buNone/>
            </a:pPr>
            <a:endParaRPr lang="ru-RU" sz="1050" dirty="0"/>
          </a:p>
          <a:p>
            <a:pPr marL="0" indent="0" algn="just">
              <a:buNone/>
            </a:pPr>
            <a:endParaRPr lang="ru-RU" sz="1050" dirty="0"/>
          </a:p>
          <a:p>
            <a:pPr marL="0" indent="0">
              <a:buNone/>
            </a:pPr>
            <a:endParaRPr lang="ru-RU" sz="1050" dirty="0"/>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3120" y="116632"/>
            <a:ext cx="1883124" cy="925495"/>
          </a:xfrm>
          <a:prstGeom prst="rect">
            <a:avLst/>
          </a:prstGeom>
        </p:spPr>
      </p:pic>
    </p:spTree>
    <p:extLst>
      <p:ext uri="{BB962C8B-B14F-4D97-AF65-F5344CB8AC3E}">
        <p14:creationId xmlns:p14="http://schemas.microsoft.com/office/powerpoint/2010/main" val="22506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pPr/>
              <a:t>6</a:t>
            </a:fld>
            <a:endParaRPr lang="ru-RU" dirty="0"/>
          </a:p>
        </p:txBody>
      </p:sp>
      <p:sp>
        <p:nvSpPr>
          <p:cNvPr id="4" name="Заголовок 3"/>
          <p:cNvSpPr>
            <a:spLocks noGrp="1"/>
          </p:cNvSpPr>
          <p:nvPr>
            <p:ph type="title"/>
          </p:nvPr>
        </p:nvSpPr>
        <p:spPr>
          <a:xfrm>
            <a:off x="0" y="346438"/>
            <a:ext cx="5241032" cy="405422"/>
          </a:xfrm>
        </p:spPr>
        <p:txBody>
          <a:bodyPr/>
          <a:lstStyle/>
          <a:p>
            <a:r>
              <a:rPr lang="ru-RU" dirty="0"/>
              <a:t>Мошенничество в сфере кредитования</a:t>
            </a:r>
          </a:p>
        </p:txBody>
      </p:sp>
      <p:sp>
        <p:nvSpPr>
          <p:cNvPr id="5" name="Заголовок 1"/>
          <p:cNvSpPr txBox="1">
            <a:spLocks/>
          </p:cNvSpPr>
          <p:nvPr/>
        </p:nvSpPr>
        <p:spPr>
          <a:xfrm>
            <a:off x="0" y="1160748"/>
            <a:ext cx="9906000" cy="93610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1400" kern="1200" baseline="0">
                <a:solidFill>
                  <a:schemeClr val="bg1"/>
                </a:solidFill>
                <a:latin typeface="Arial" panose="020B0604020202020204" pitchFamily="34" charset="0"/>
                <a:ea typeface="+mj-ea"/>
                <a:cs typeface="Arial" panose="020B0604020202020204" pitchFamily="34" charset="0"/>
              </a:defRPr>
            </a:lvl1pPr>
          </a:lstStyle>
          <a:p>
            <a:pPr algn="ctr"/>
            <a:r>
              <a:rPr lang="ru-RU" sz="2000" b="1" dirty="0">
                <a:solidFill>
                  <a:schemeClr val="tx1"/>
                </a:solidFill>
                <a:ea typeface="Calibri" pitchFamily="34" charset="0"/>
              </a:rPr>
              <a:t>Мошенничество в </a:t>
            </a:r>
            <a:r>
              <a:rPr lang="en-US" sz="2000" b="1" dirty="0">
                <a:solidFill>
                  <a:schemeClr val="tx1"/>
                </a:solidFill>
                <a:ea typeface="Calibri" pitchFamily="34" charset="0"/>
              </a:rPr>
              <a:t>POS-</a:t>
            </a:r>
            <a:r>
              <a:rPr lang="ru-RU" sz="2000" b="1" dirty="0">
                <a:solidFill>
                  <a:schemeClr val="tx1"/>
                </a:solidFill>
                <a:ea typeface="Calibri" pitchFamily="34" charset="0"/>
              </a:rPr>
              <a:t>сети можно условно поделить на две группы:</a:t>
            </a:r>
            <a:br>
              <a:rPr lang="ru-RU" sz="2000" b="1" dirty="0">
                <a:solidFill>
                  <a:schemeClr val="tx1"/>
                </a:solidFill>
                <a:ea typeface="Calibri" pitchFamily="34" charset="0"/>
              </a:rPr>
            </a:br>
            <a:endParaRPr lang="ru-RU" sz="2000" dirty="0">
              <a:solidFill>
                <a:schemeClr val="tx1"/>
              </a:solidFill>
            </a:endParaRPr>
          </a:p>
        </p:txBody>
      </p:sp>
      <p:sp>
        <p:nvSpPr>
          <p:cNvPr id="6" name="Заголовок 4"/>
          <p:cNvSpPr txBox="1">
            <a:spLocks/>
          </p:cNvSpPr>
          <p:nvPr/>
        </p:nvSpPr>
        <p:spPr bwMode="auto">
          <a:xfrm>
            <a:off x="128464" y="2096852"/>
            <a:ext cx="4953000" cy="32043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285750" indent="-285750" algn="l"/>
            <a:r>
              <a:rPr lang="ru-RU" sz="2400" b="1" dirty="0">
                <a:latin typeface="Calibri" pitchFamily="34" charset="0"/>
                <a:ea typeface="Calibri" pitchFamily="34" charset="0"/>
                <a:cs typeface="Calibri" pitchFamily="34" charset="0"/>
              </a:rPr>
              <a:t>                    </a:t>
            </a:r>
            <a:r>
              <a:rPr lang="ru-RU" sz="1600" b="1" dirty="0">
                <a:latin typeface="Calibri" pitchFamily="34" charset="0"/>
                <a:ea typeface="Calibri" pitchFamily="34" charset="0"/>
                <a:cs typeface="Calibri" pitchFamily="34" charset="0"/>
              </a:rPr>
              <a:t>Внешнее:</a:t>
            </a:r>
          </a:p>
          <a:p>
            <a:pPr algn="l"/>
            <a:r>
              <a:rPr lang="ru-RU" sz="1600" b="1" dirty="0">
                <a:latin typeface="Calibri" pitchFamily="34" charset="0"/>
                <a:ea typeface="Calibri" pitchFamily="34" charset="0"/>
                <a:cs typeface="Calibri" pitchFamily="34" charset="0"/>
              </a:rPr>
              <a:t>- получение кредита по поддельным и фальсифицированным документам, по утерянным или украденным паспортам;</a:t>
            </a:r>
          </a:p>
          <a:p>
            <a:pPr algn="l"/>
            <a:r>
              <a:rPr lang="ru-RU" sz="1600" b="1" dirty="0">
                <a:latin typeface="Calibri" pitchFamily="34" charset="0"/>
                <a:ea typeface="Calibri" pitchFamily="34" charset="0"/>
                <a:cs typeface="Calibri" pitchFamily="34" charset="0"/>
              </a:rPr>
              <a:t>- </a:t>
            </a:r>
            <a:r>
              <a:rPr lang="ru-RU" sz="1600" b="1" dirty="0">
                <a:latin typeface="Arial" pitchFamily="34" charset="0"/>
                <a:ea typeface="Calibri" pitchFamily="34" charset="0"/>
                <a:cs typeface="Arial" pitchFamily="34" charset="0"/>
              </a:rPr>
              <a:t>получение</a:t>
            </a:r>
            <a:r>
              <a:rPr lang="ru-RU" sz="1600" b="1" dirty="0">
                <a:latin typeface="Calibri" pitchFamily="34" charset="0"/>
                <a:ea typeface="Calibri" pitchFamily="34" charset="0"/>
                <a:cs typeface="Calibri" pitchFamily="34" charset="0"/>
              </a:rPr>
              <a:t> кредита не лично мошенниками, а при использовании третьих лиц (так называемые «олени и оленеводы»);</a:t>
            </a:r>
          </a:p>
          <a:p>
            <a:pPr algn="l"/>
            <a:r>
              <a:rPr lang="ru-RU" sz="1600" b="1" dirty="0">
                <a:latin typeface="Calibri" pitchFamily="34" charset="0"/>
                <a:ea typeface="Calibri" pitchFamily="34" charset="0"/>
                <a:cs typeface="Calibri" pitchFamily="34" charset="0"/>
              </a:rPr>
              <a:t>- обналичивание кредитов</a:t>
            </a:r>
            <a:br>
              <a:rPr lang="ru-RU" sz="1600" b="1" dirty="0">
                <a:latin typeface="Calibri" pitchFamily="34" charset="0"/>
                <a:ea typeface="Calibri" pitchFamily="34" charset="0"/>
                <a:cs typeface="Calibri" pitchFamily="34" charset="0"/>
              </a:rPr>
            </a:br>
            <a:r>
              <a:rPr lang="ru-RU" sz="1600" b="1" dirty="0">
                <a:latin typeface="Calibri" pitchFamily="34" charset="0"/>
                <a:ea typeface="Calibri" pitchFamily="34" charset="0"/>
                <a:cs typeface="Calibri" pitchFamily="34" charset="0"/>
              </a:rPr>
              <a:t>Указание Клиентом при оформлении кредита ложных персональных данных (контактные телефоны, место и адрес работы), а также сведений о доходе.</a:t>
            </a:r>
            <a:br>
              <a:rPr lang="ru-RU" sz="2400" b="1" dirty="0">
                <a:latin typeface="Calibri" pitchFamily="34" charset="0"/>
                <a:ea typeface="Calibri" pitchFamily="34" charset="0"/>
                <a:cs typeface="Calibri" pitchFamily="34" charset="0"/>
              </a:rPr>
            </a:br>
            <a:endParaRPr lang="ru-RU" sz="2400" b="1" dirty="0">
              <a:latin typeface="Arial" charset="0"/>
              <a:cs typeface="Arial" charset="0"/>
            </a:endParaRPr>
          </a:p>
        </p:txBody>
      </p:sp>
      <p:sp>
        <p:nvSpPr>
          <p:cNvPr id="7" name="Заголовок 1"/>
          <p:cNvSpPr txBox="1">
            <a:spLocks/>
          </p:cNvSpPr>
          <p:nvPr/>
        </p:nvSpPr>
        <p:spPr bwMode="auto">
          <a:xfrm>
            <a:off x="5585520" y="2096852"/>
            <a:ext cx="4320480" cy="47611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ru-RU" sz="1600" b="1" dirty="0">
                <a:latin typeface="+mn-lt"/>
              </a:rPr>
              <a:t>                          Внутреннее:</a:t>
            </a:r>
            <a:br>
              <a:rPr lang="ru-RU" sz="1600" b="1" dirty="0">
                <a:latin typeface="+mn-lt"/>
              </a:rPr>
            </a:br>
            <a:r>
              <a:rPr lang="ru-RU" sz="1600" b="1" dirty="0">
                <a:latin typeface="+mn-lt"/>
              </a:rPr>
              <a:t>- п</a:t>
            </a:r>
            <a:r>
              <a:rPr lang="ru-RU" sz="1600" b="1" dirty="0">
                <a:latin typeface="+mn-lt"/>
                <a:ea typeface="Calibri" pitchFamily="34" charset="0"/>
                <a:cs typeface="Calibri" pitchFamily="34" charset="0"/>
              </a:rPr>
              <a:t>олучение кредита по копии паспортов, по данным паспортов;</a:t>
            </a:r>
          </a:p>
          <a:p>
            <a:pPr algn="l"/>
            <a:r>
              <a:rPr lang="ru-RU" sz="1600" b="1" dirty="0">
                <a:latin typeface="+mn-lt"/>
                <a:ea typeface="Calibri" pitchFamily="34" charset="0"/>
                <a:cs typeface="Calibri" pitchFamily="34" charset="0"/>
              </a:rPr>
              <a:t>- получение кредита не лично мошенниками, а при использовании третьих лиц (так называемые «олени и оленеводы»). Сотрудник осведомлен о мошенничестве и имеет какую либо заинтересованность в выдаче кредита (материальную или иную);</a:t>
            </a:r>
            <a:br>
              <a:rPr lang="ru-RU" sz="1600" b="1" dirty="0">
                <a:latin typeface="+mn-lt"/>
                <a:ea typeface="Calibri" pitchFamily="34" charset="0"/>
                <a:cs typeface="Calibri" pitchFamily="34" charset="0"/>
              </a:rPr>
            </a:br>
            <a:r>
              <a:rPr lang="ru-RU" sz="1600" b="1" dirty="0">
                <a:latin typeface="+mn-lt"/>
                <a:ea typeface="Calibri" pitchFamily="34" charset="0"/>
                <a:cs typeface="Calibri" pitchFamily="34" charset="0"/>
              </a:rPr>
              <a:t>- указание или внесение изменения Сотрудником при оформлении кредита ложных персональных данных (ФИО, </a:t>
            </a:r>
            <a:r>
              <a:rPr lang="ru-RU" sz="1600" b="1" dirty="0" err="1">
                <a:latin typeface="+mn-lt"/>
                <a:ea typeface="Calibri" pitchFamily="34" charset="0"/>
                <a:cs typeface="Calibri" pitchFamily="34" charset="0"/>
              </a:rPr>
              <a:t>ч.м.г</a:t>
            </a:r>
            <a:r>
              <a:rPr lang="ru-RU" sz="1600" b="1" dirty="0">
                <a:latin typeface="+mn-lt"/>
                <a:ea typeface="Calibri" pitchFamily="34" charset="0"/>
                <a:cs typeface="Calibri" pitchFamily="34" charset="0"/>
              </a:rPr>
              <a:t>. рождения, серия номер гражданского паспорта и т.д.), что приводит к заведению новой заявки в системе </a:t>
            </a:r>
            <a:r>
              <a:rPr lang="ru-RU" sz="1600" b="1" dirty="0" err="1">
                <a:latin typeface="+mn-lt"/>
                <a:ea typeface="Calibri" pitchFamily="34" charset="0"/>
                <a:cs typeface="Calibri" pitchFamily="34" charset="0"/>
              </a:rPr>
              <a:t>Зибель</a:t>
            </a:r>
            <a:r>
              <a:rPr lang="ru-RU" sz="1600" b="1" dirty="0">
                <a:latin typeface="+mn-lt"/>
                <a:ea typeface="Calibri" pitchFamily="34" charset="0"/>
                <a:cs typeface="Calibri" pitchFamily="34" charset="0"/>
              </a:rPr>
              <a:t> а следовательно «чистой» кредитной истории.</a:t>
            </a:r>
            <a:br>
              <a:rPr lang="ru-RU" sz="1800" b="1" dirty="0">
                <a:latin typeface="+mn-lt"/>
              </a:rPr>
            </a:br>
            <a:r>
              <a:rPr lang="ru-RU" sz="1800" b="1" dirty="0">
                <a:latin typeface="+mn-lt"/>
              </a:rPr>
              <a:t> </a:t>
            </a:r>
          </a:p>
        </p:txBody>
      </p:sp>
    </p:spTree>
    <p:extLst>
      <p:ext uri="{BB962C8B-B14F-4D97-AF65-F5344CB8AC3E}">
        <p14:creationId xmlns:p14="http://schemas.microsoft.com/office/powerpoint/2010/main" val="891739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5631" y="858567"/>
            <a:ext cx="2288704" cy="1718508"/>
          </a:xfrm>
          <a:prstGeom prst="rect">
            <a:avLst/>
          </a:prstGeom>
        </p:spPr>
      </p:pic>
      <p:sp>
        <p:nvSpPr>
          <p:cNvPr id="2" name="Заголовок 1"/>
          <p:cNvSpPr>
            <a:spLocks noGrp="1"/>
          </p:cNvSpPr>
          <p:nvPr>
            <p:ph type="title"/>
          </p:nvPr>
        </p:nvSpPr>
        <p:spPr>
          <a:xfrm>
            <a:off x="0" y="346438"/>
            <a:ext cx="5241032" cy="405422"/>
          </a:xfrm>
        </p:spPr>
        <p:txBody>
          <a:bodyPr>
            <a:normAutofit/>
          </a:bodyPr>
          <a:lstStyle/>
          <a:p>
            <a:r>
              <a:rPr lang="ru-RU" sz="1000" b="1" dirty="0">
                <a:ea typeface="Calibri" pitchFamily="34" charset="0"/>
                <a:cs typeface="Calibri" pitchFamily="34" charset="0"/>
              </a:rPr>
              <a:t>Основные виды мошенничества в торговых точках </a:t>
            </a:r>
            <a:r>
              <a:rPr lang="en-US" sz="1000" b="1" dirty="0">
                <a:ea typeface="Calibri" pitchFamily="34" charset="0"/>
                <a:cs typeface="Calibri" pitchFamily="34" charset="0"/>
              </a:rPr>
              <a:t>POS-</a:t>
            </a:r>
            <a:r>
              <a:rPr lang="ru-RU" sz="1000" b="1" dirty="0">
                <a:ea typeface="Calibri" pitchFamily="34" charset="0"/>
                <a:cs typeface="Calibri" pitchFamily="34" charset="0"/>
              </a:rPr>
              <a:t>сети </a:t>
            </a:r>
            <a:r>
              <a:rPr lang="ru-RU" sz="1000" b="1" dirty="0">
                <a:latin typeface="Calibri" pitchFamily="34" charset="0"/>
                <a:ea typeface="Calibri" pitchFamily="34" charset="0"/>
                <a:cs typeface="Calibri" pitchFamily="34" charset="0"/>
              </a:rPr>
              <a:t>(как в сговоре с ЭПП/брокером, так и без такового):</a:t>
            </a:r>
            <a:endParaRPr lang="ru-RU" sz="1000" dirty="0"/>
          </a:p>
        </p:txBody>
      </p:sp>
      <p:sp>
        <p:nvSpPr>
          <p:cNvPr id="3" name="Прямоугольник 2"/>
          <p:cNvSpPr/>
          <p:nvPr/>
        </p:nvSpPr>
        <p:spPr>
          <a:xfrm>
            <a:off x="45191" y="4365104"/>
            <a:ext cx="6881165" cy="738664"/>
          </a:xfrm>
          <a:prstGeom prst="rect">
            <a:avLst/>
          </a:prstGeom>
        </p:spPr>
        <p:txBody>
          <a:bodyPr wrap="square">
            <a:spAutoFit/>
          </a:bodyPr>
          <a:lstStyle/>
          <a:p>
            <a:pPr marL="342900" lvl="1" indent="-342900" algn="just">
              <a:buAutoNum type="arabicPeriod" startAt="5"/>
            </a:pPr>
            <a:r>
              <a:rPr lang="ru-RU" sz="1400" b="1" dirty="0">
                <a:latin typeface="Arial" pitchFamily="34" charset="0"/>
                <a:ea typeface="Calibri" pitchFamily="34" charset="0"/>
                <a:cs typeface="Arial" pitchFamily="34" charset="0"/>
              </a:rPr>
              <a:t>Указание Клиентом при оформлении кредита / займа ложных/недостоверных персональных данных (контактные телефоны, место и адрес работы, сведений о доходе и т.п.).</a:t>
            </a:r>
          </a:p>
        </p:txBody>
      </p:sp>
      <p:sp>
        <p:nvSpPr>
          <p:cNvPr id="4" name="Прямоугольник 3"/>
          <p:cNvSpPr/>
          <p:nvPr/>
        </p:nvSpPr>
        <p:spPr>
          <a:xfrm>
            <a:off x="24044" y="1052736"/>
            <a:ext cx="7737267" cy="1015663"/>
          </a:xfrm>
          <a:prstGeom prst="rect">
            <a:avLst/>
          </a:prstGeom>
        </p:spPr>
        <p:txBody>
          <a:bodyPr wrap="square">
            <a:spAutoFit/>
          </a:bodyPr>
          <a:lstStyle/>
          <a:p>
            <a:pPr marL="342900" indent="-342900" algn="just">
              <a:buAutoNum type="arabicPeriod"/>
            </a:pPr>
            <a:r>
              <a:rPr lang="ru-RU" sz="1400" b="1" dirty="0">
                <a:latin typeface="Arial" pitchFamily="34" charset="0"/>
                <a:ea typeface="Calibri" pitchFamily="34" charset="0"/>
                <a:cs typeface="Arial" pitchFamily="34" charset="0"/>
              </a:rPr>
              <a:t>Получение кредита/займа по паспорту с переклеенной фотографией.</a:t>
            </a:r>
          </a:p>
          <a:p>
            <a:pPr marL="342900" indent="-342900" algn="just">
              <a:buAutoNum type="arabicPeriod"/>
            </a:pPr>
            <a:endParaRPr lang="ru-RU" b="1" dirty="0">
              <a:latin typeface="Arial" pitchFamily="34" charset="0"/>
              <a:ea typeface="Calibri" pitchFamily="34" charset="0"/>
              <a:cs typeface="Arial" pitchFamily="34" charset="0"/>
            </a:endParaRPr>
          </a:p>
          <a:p>
            <a:pPr marL="342900" indent="-342900" algn="just">
              <a:buAutoNum type="arabicPeriod"/>
            </a:pPr>
            <a:r>
              <a:rPr lang="ru-RU" sz="1400" b="1" dirty="0">
                <a:latin typeface="Arial" pitchFamily="34" charset="0"/>
                <a:ea typeface="Calibri" pitchFamily="34" charset="0"/>
                <a:cs typeface="Arial" pitchFamily="34" charset="0"/>
              </a:rPr>
              <a:t>Получение кредита/займа по паспорту с изменёнными установочными данными (как самим клиентом, так и иным лицом).</a:t>
            </a:r>
          </a:p>
        </p:txBody>
      </p:sp>
      <p:sp>
        <p:nvSpPr>
          <p:cNvPr id="7" name="Прямоугольник 6"/>
          <p:cNvSpPr/>
          <p:nvPr/>
        </p:nvSpPr>
        <p:spPr>
          <a:xfrm>
            <a:off x="822431" y="2395075"/>
            <a:ext cx="6753200" cy="307777"/>
          </a:xfrm>
          <a:prstGeom prst="rect">
            <a:avLst/>
          </a:prstGeom>
        </p:spPr>
        <p:txBody>
          <a:bodyPr wrap="square">
            <a:spAutoFit/>
          </a:bodyPr>
          <a:lstStyle/>
          <a:p>
            <a:r>
              <a:rPr lang="ru-RU" sz="1400" b="1" dirty="0">
                <a:latin typeface="Arial" pitchFamily="34" charset="0"/>
                <a:ea typeface="Calibri" pitchFamily="34" charset="0"/>
                <a:cs typeface="Arial" pitchFamily="34" charset="0"/>
              </a:rPr>
              <a:t>3.   Получение кредита/займа под принуждением.</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472" y="2132856"/>
            <a:ext cx="1080120" cy="1159254"/>
          </a:xfrm>
          <a:prstGeom prst="rect">
            <a:avLst/>
          </a:prstGeom>
        </p:spPr>
      </p:pic>
      <p:sp>
        <p:nvSpPr>
          <p:cNvPr id="10" name="Прямоугольник 9"/>
          <p:cNvSpPr/>
          <p:nvPr/>
        </p:nvSpPr>
        <p:spPr>
          <a:xfrm>
            <a:off x="2504728" y="3520010"/>
            <a:ext cx="5793052" cy="307777"/>
          </a:xfrm>
          <a:prstGeom prst="rect">
            <a:avLst/>
          </a:prstGeom>
        </p:spPr>
        <p:txBody>
          <a:bodyPr wrap="square">
            <a:spAutoFit/>
          </a:bodyPr>
          <a:lstStyle/>
          <a:p>
            <a:r>
              <a:rPr lang="ru-RU" sz="1400" b="1" dirty="0">
                <a:latin typeface="Arial" pitchFamily="34" charset="0"/>
                <a:ea typeface="Calibri" pitchFamily="34" charset="0"/>
                <a:cs typeface="Arial" pitchFamily="34" charset="0"/>
              </a:rPr>
              <a:t>4.   Получение кредита/займа «оленем».  </a:t>
            </a:r>
          </a:p>
        </p:txBody>
      </p:sp>
      <p:pic>
        <p:nvPicPr>
          <p:cNvPr id="11" name="Рисунок 10"/>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0472" y="3357621"/>
            <a:ext cx="2095500" cy="632556"/>
          </a:xfrm>
          <a:prstGeom prst="rect">
            <a:avLst/>
          </a:prstGeom>
        </p:spPr>
      </p:pic>
      <p:pic>
        <p:nvPicPr>
          <p:cNvPr id="13" name="Рисунок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0480" y="3990177"/>
            <a:ext cx="2514600" cy="1676400"/>
          </a:xfrm>
          <a:prstGeom prst="rect">
            <a:avLst/>
          </a:prstGeom>
        </p:spPr>
      </p:pic>
    </p:spTree>
    <p:extLst>
      <p:ext uri="{BB962C8B-B14F-4D97-AF65-F5344CB8AC3E}">
        <p14:creationId xmlns:p14="http://schemas.microsoft.com/office/powerpoint/2010/main" val="2105681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pPr/>
              <a:t>8</a:t>
            </a:fld>
            <a:endParaRPr lang="ru-RU" dirty="0"/>
          </a:p>
        </p:txBody>
      </p:sp>
      <p:sp>
        <p:nvSpPr>
          <p:cNvPr id="4" name="Заголовок 3"/>
          <p:cNvSpPr>
            <a:spLocks noGrp="1"/>
          </p:cNvSpPr>
          <p:nvPr>
            <p:ph type="title"/>
          </p:nvPr>
        </p:nvSpPr>
        <p:spPr>
          <a:xfrm>
            <a:off x="0" y="346438"/>
            <a:ext cx="5241032" cy="405422"/>
          </a:xfrm>
        </p:spPr>
        <p:txBody>
          <a:bodyPr/>
          <a:lstStyle/>
          <a:p>
            <a:r>
              <a:rPr lang="ru-RU" dirty="0"/>
              <a:t>Подделка документов</a:t>
            </a:r>
          </a:p>
        </p:txBody>
      </p:sp>
      <p:sp>
        <p:nvSpPr>
          <p:cNvPr id="5" name="Прямоугольник 4"/>
          <p:cNvSpPr/>
          <p:nvPr/>
        </p:nvSpPr>
        <p:spPr>
          <a:xfrm>
            <a:off x="4129810" y="908720"/>
            <a:ext cx="4754218" cy="1477328"/>
          </a:xfrm>
          <a:prstGeom prst="rect">
            <a:avLst/>
          </a:prstGeom>
        </p:spPr>
        <p:txBody>
          <a:bodyPr wrap="square">
            <a:spAutoFit/>
          </a:bodyPr>
          <a:lstStyle/>
          <a:p>
            <a:pPr algn="just"/>
            <a:r>
              <a:rPr lang="ru-RU" b="1" dirty="0">
                <a:solidFill>
                  <a:srgbClr val="B00000"/>
                </a:solidFill>
              </a:rPr>
              <a:t>Поддельными</a:t>
            </a:r>
            <a:r>
              <a:rPr lang="ru-RU" dirty="0">
                <a:solidFill>
                  <a:srgbClr val="B00000"/>
                </a:solidFill>
              </a:rPr>
              <a:t> </a:t>
            </a:r>
            <a:r>
              <a:rPr lang="ru-RU" b="1" dirty="0">
                <a:solidFill>
                  <a:srgbClr val="B00000"/>
                </a:solidFill>
              </a:rPr>
              <a:t>называются специально изготовленные или умышленно изменённые документы, содержание которых не соответствует действительности!!!</a:t>
            </a:r>
            <a:endParaRPr lang="ru-RU" dirty="0">
              <a:solidFill>
                <a:srgbClr val="B00000"/>
              </a:solidFill>
            </a:endParaRPr>
          </a:p>
        </p:txBody>
      </p:sp>
      <p:pic>
        <p:nvPicPr>
          <p:cNvPr id="6" name="Picture 2" descr="http://im1-tub-ru.yandex.net/i?id=264609121-20-72&amp;n=21">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909" y="899592"/>
            <a:ext cx="3670019" cy="1867489"/>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0" y="2924944"/>
            <a:ext cx="9906000" cy="3139321"/>
          </a:xfrm>
          <a:prstGeom prst="rect">
            <a:avLst/>
          </a:prstGeom>
        </p:spPr>
        <p:txBody>
          <a:bodyPr wrap="square">
            <a:spAutoFit/>
          </a:bodyPr>
          <a:lstStyle/>
          <a:p>
            <a:pPr algn="just"/>
            <a:r>
              <a:rPr lang="ru-RU" b="1" u="sng" dirty="0"/>
              <a:t>В паспорте наиболее часто встречаются частичные поддел­ки, к которым относятся следующие:</a:t>
            </a:r>
          </a:p>
          <a:p>
            <a:pPr marL="285750" indent="-285750" algn="just">
              <a:buFont typeface="Wingdings" panose="05000000000000000000" pitchFamily="2" charset="2"/>
              <a:buChar char="ü"/>
            </a:pPr>
            <a:r>
              <a:rPr lang="ru-RU" dirty="0"/>
              <a:t>Смывание записей, выполненных обычными чернилами, оттисков штампов;</a:t>
            </a:r>
          </a:p>
          <a:p>
            <a:pPr marL="285750" indent="-285750" algn="just">
              <a:buFont typeface="Wingdings" panose="05000000000000000000" pitchFamily="2" charset="2"/>
              <a:buChar char="ü"/>
            </a:pPr>
            <a:r>
              <a:rPr lang="ru-RU" dirty="0"/>
              <a:t>Травление (обесцвечивание с помощью химических реактивов) записей и оттисков штампов;</a:t>
            </a:r>
          </a:p>
          <a:p>
            <a:pPr marL="285750" indent="-285750" algn="just">
              <a:buFont typeface="Wingdings" panose="05000000000000000000" pitchFamily="2" charset="2"/>
              <a:buChar char="ü"/>
            </a:pPr>
            <a:r>
              <a:rPr lang="ru-RU" dirty="0"/>
              <a:t>Изменение содержания первоначальных записей путём их дописки (например, в фамилии изменяется окончание — было Петров, стало Петровский);</a:t>
            </a:r>
          </a:p>
          <a:p>
            <a:pPr marL="285750" indent="-285750" algn="just">
              <a:buFont typeface="Wingdings" panose="05000000000000000000" pitchFamily="2" charset="2"/>
              <a:buChar char="ü"/>
            </a:pPr>
            <a:r>
              <a:rPr lang="ru-RU" dirty="0"/>
              <a:t>Внесение в свободные графы бланка новых записей;</a:t>
            </a:r>
          </a:p>
          <a:p>
            <a:pPr marL="285750" indent="-285750" algn="just">
              <a:buFont typeface="Wingdings" panose="05000000000000000000" pitchFamily="2" charset="2"/>
              <a:buChar char="ü"/>
            </a:pPr>
            <a:r>
              <a:rPr lang="ru-RU" dirty="0"/>
              <a:t>Замена фотографии; </a:t>
            </a:r>
          </a:p>
          <a:p>
            <a:pPr marL="285750" indent="-285750" algn="just">
              <a:buFont typeface="Wingdings" panose="05000000000000000000" pitchFamily="2" charset="2"/>
              <a:buChar char="ü"/>
            </a:pPr>
            <a:r>
              <a:rPr lang="ru-RU" dirty="0"/>
              <a:t>Использование оттисков поддельных печатей или штампов, имитация оттисков (например, применяя навыки и технику, путём рисования).</a:t>
            </a:r>
          </a:p>
        </p:txBody>
      </p:sp>
    </p:spTree>
    <p:extLst>
      <p:ext uri="{BB962C8B-B14F-4D97-AF65-F5344CB8AC3E}">
        <p14:creationId xmlns:p14="http://schemas.microsoft.com/office/powerpoint/2010/main" val="870664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
          </p:nvPr>
        </p:nvSpPr>
        <p:spPr/>
        <p:txBody>
          <a:bodyPr/>
          <a:lstStyle/>
          <a:p>
            <a:fld id="{B19B0651-EE4F-4900-A07F-96A6BFA9D0F0}" type="slidenum">
              <a:rPr lang="ru-RU" smtClean="0"/>
              <a:pPr/>
              <a:t>9</a:t>
            </a:fld>
            <a:endParaRPr lang="ru-RU" dirty="0"/>
          </a:p>
        </p:txBody>
      </p:sp>
      <p:sp>
        <p:nvSpPr>
          <p:cNvPr id="4" name="Заголовок 3"/>
          <p:cNvSpPr>
            <a:spLocks noGrp="1"/>
          </p:cNvSpPr>
          <p:nvPr>
            <p:ph type="title"/>
          </p:nvPr>
        </p:nvSpPr>
        <p:spPr>
          <a:xfrm>
            <a:off x="0" y="346438"/>
            <a:ext cx="5241032" cy="405422"/>
          </a:xfrm>
        </p:spPr>
        <p:txBody>
          <a:bodyPr/>
          <a:lstStyle/>
          <a:p>
            <a:r>
              <a:rPr lang="ru-RU" dirty="0"/>
              <a:t>Подделка документов</a:t>
            </a:r>
          </a:p>
        </p:txBody>
      </p:sp>
      <p:sp>
        <p:nvSpPr>
          <p:cNvPr id="6" name="Прямоугольник 5"/>
          <p:cNvSpPr/>
          <p:nvPr/>
        </p:nvSpPr>
        <p:spPr>
          <a:xfrm>
            <a:off x="0" y="1052736"/>
            <a:ext cx="9906000" cy="2970044"/>
          </a:xfrm>
          <a:prstGeom prst="rect">
            <a:avLst/>
          </a:prstGeom>
        </p:spPr>
        <p:txBody>
          <a:bodyPr wrap="square">
            <a:spAutoFit/>
          </a:bodyPr>
          <a:lstStyle/>
          <a:p>
            <a:pPr algn="just"/>
            <a:r>
              <a:rPr lang="ru-RU" sz="1700" b="1" u="sng" dirty="0"/>
              <a:t>Признаки подделки печатей и штампов</a:t>
            </a:r>
            <a:r>
              <a:rPr lang="ru-RU" sz="1700" b="1" dirty="0"/>
              <a:t> :</a:t>
            </a:r>
          </a:p>
          <a:p>
            <a:pPr marL="285750" indent="-285750" algn="just">
              <a:buFont typeface="Wingdings" panose="05000000000000000000" pitchFamily="2" charset="2"/>
              <a:buChar char="ü"/>
            </a:pPr>
            <a:r>
              <a:rPr lang="ru-RU" sz="1700" dirty="0"/>
              <a:t>Нестандартное строение букв и цифр — рукописная или с подражанием печатному шрифту форма отдельных букв, и их элементов; </a:t>
            </a:r>
          </a:p>
          <a:p>
            <a:pPr marL="285750" indent="-285750" algn="just">
              <a:buFont typeface="Wingdings" panose="05000000000000000000" pitchFamily="2" charset="2"/>
              <a:buChar char="ü"/>
            </a:pPr>
            <a:r>
              <a:rPr lang="ru-RU" sz="1700" dirty="0"/>
              <a:t>Повторные штрихи; </a:t>
            </a:r>
          </a:p>
          <a:p>
            <a:pPr marL="285750" indent="-285750" algn="just">
              <a:buFont typeface="Wingdings" panose="05000000000000000000" pitchFamily="2" charset="2"/>
              <a:buChar char="ü"/>
            </a:pPr>
            <a:r>
              <a:rPr lang="ru-RU" sz="1700" dirty="0"/>
              <a:t>Раздельное выполнение элементов знаков, имеющих монолитное строение;</a:t>
            </a:r>
          </a:p>
          <a:p>
            <a:pPr marL="285750" indent="-285750" algn="just">
              <a:buFont typeface="Wingdings" panose="05000000000000000000" pitchFamily="2" charset="2"/>
              <a:buChar char="ü"/>
            </a:pPr>
            <a:r>
              <a:rPr lang="ru-RU" sz="1700" dirty="0"/>
              <a:t>Неодинаковый рисунок одноименных знаков;</a:t>
            </a:r>
          </a:p>
          <a:p>
            <a:pPr marL="285750" indent="-285750" algn="just">
              <a:buFont typeface="Wingdings" panose="05000000000000000000" pitchFamily="2" charset="2"/>
              <a:buChar char="ü"/>
            </a:pPr>
            <a:r>
              <a:rPr lang="ru-RU" sz="1700" dirty="0"/>
              <a:t>Неправильная форма овалов, полуовалов;</a:t>
            </a:r>
          </a:p>
          <a:p>
            <a:pPr marL="285750" indent="-285750" algn="just">
              <a:buFont typeface="Wingdings" panose="05000000000000000000" pitchFamily="2" charset="2"/>
              <a:buChar char="ü"/>
            </a:pPr>
            <a:r>
              <a:rPr lang="ru-RU" sz="1700" dirty="0"/>
              <a:t>Искривления прямых штрихов; </a:t>
            </a:r>
          </a:p>
          <a:p>
            <a:pPr marL="285750" indent="-285750" algn="just">
              <a:buFont typeface="Wingdings" panose="05000000000000000000" pitchFamily="2" charset="2"/>
              <a:buChar char="ü"/>
            </a:pPr>
            <a:r>
              <a:rPr lang="ru-RU" sz="1700" dirty="0"/>
              <a:t>Неодинаковая высота основных элементов букв;</a:t>
            </a:r>
          </a:p>
          <a:p>
            <a:pPr marL="285750" indent="-285750" algn="just">
              <a:buFont typeface="Wingdings" panose="05000000000000000000" pitchFamily="2" charset="2"/>
              <a:buChar char="ü"/>
            </a:pPr>
            <a:r>
              <a:rPr lang="ru-RU" sz="1700" dirty="0"/>
              <a:t>Неодинаковая и неравномерная ширина основных элементов букв; </a:t>
            </a:r>
          </a:p>
          <a:p>
            <a:pPr marL="285750" indent="-285750" algn="just">
              <a:buFont typeface="Wingdings" panose="05000000000000000000" pitchFamily="2" charset="2"/>
              <a:buChar char="ü"/>
            </a:pPr>
            <a:r>
              <a:rPr lang="ru-RU" sz="1700" dirty="0"/>
              <a:t>Нарушение требования симметрии размещения изображения. </a:t>
            </a:r>
          </a:p>
        </p:txBody>
      </p:sp>
      <p:sp>
        <p:nvSpPr>
          <p:cNvPr id="7" name="Прямоугольник 6"/>
          <p:cNvSpPr/>
          <p:nvPr/>
        </p:nvSpPr>
        <p:spPr>
          <a:xfrm>
            <a:off x="0" y="4149080"/>
            <a:ext cx="9906000" cy="2523768"/>
          </a:xfrm>
          <a:prstGeom prst="rect">
            <a:avLst/>
          </a:prstGeom>
        </p:spPr>
        <p:txBody>
          <a:bodyPr wrap="square">
            <a:spAutoFit/>
          </a:bodyPr>
          <a:lstStyle/>
          <a:p>
            <a:r>
              <a:rPr lang="ru-RU" sz="1700" b="1" u="sng" dirty="0"/>
              <a:t>Признаки замены фотокарточки:</a:t>
            </a:r>
            <a:r>
              <a:rPr lang="ru-RU" sz="1700" dirty="0"/>
              <a:t> </a:t>
            </a:r>
          </a:p>
          <a:p>
            <a:pPr marL="285750" indent="-285750">
              <a:spcAft>
                <a:spcPts val="600"/>
              </a:spcAft>
              <a:buFont typeface="Wingdings" panose="05000000000000000000" pitchFamily="2" charset="2"/>
              <a:buChar char="ü"/>
            </a:pPr>
            <a:r>
              <a:rPr lang="ru-RU" sz="1700" dirty="0"/>
              <a:t>Наличие линии разделения частей фотокарточек при их монтаже. Линия совмещения снимков становится заметной; </a:t>
            </a:r>
          </a:p>
          <a:p>
            <a:pPr marL="285750" indent="-285750" algn="just">
              <a:buFont typeface="Wingdings" panose="05000000000000000000" pitchFamily="2" charset="2"/>
              <a:buChar char="ü"/>
            </a:pPr>
            <a:r>
              <a:rPr lang="ru-RU" sz="1700" dirty="0"/>
              <a:t>Фотокарточка наклеивается на документ первоначально достаточно прочно и требуются усилия, чтобы отделить её от бумаги. В результате по краям нового снимка могут быть обнаружены следы отделения первоначального: отрывов участ­ков поверхностного слоя бумаги с имеющимися на нём ли­ниями рисунка защитной сетки, взъерошенность волокон бу­маги. Хорошо видны следы отклеивания снимка, если вновь наклеенный, меньше по своим размерам.</a:t>
            </a:r>
          </a:p>
        </p:txBody>
      </p:sp>
    </p:spTree>
    <p:extLst>
      <p:ext uri="{BB962C8B-B14F-4D97-AF65-F5344CB8AC3E}">
        <p14:creationId xmlns:p14="http://schemas.microsoft.com/office/powerpoint/2010/main" val="17095372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NAME" val="Logo"/>
</p:tagLst>
</file>

<file path=ppt/tags/tag3.xml><?xml version="1.0" encoding="utf-8"?>
<p:tagLst xmlns:a="http://schemas.openxmlformats.org/drawingml/2006/main" xmlns:r="http://schemas.openxmlformats.org/officeDocument/2006/relationships" xmlns:p="http://schemas.openxmlformats.org/presentationml/2006/main">
  <p:tag name="NAME" val="Logo"/>
</p:tagLst>
</file>

<file path=ppt/theme/theme1.xml><?xml version="1.0" encoding="utf-8"?>
<a:theme xmlns:a="http://schemas.openxmlformats.org/drawingml/2006/main" name="OTP А4">
  <a:themeElements>
    <a:clrScheme name="OTP">
      <a:dk1>
        <a:srgbClr val="000000"/>
      </a:dk1>
      <a:lt1>
        <a:srgbClr val="FFFFFF"/>
      </a:lt1>
      <a:dk2>
        <a:srgbClr val="FF6600"/>
      </a:dk2>
      <a:lt2>
        <a:srgbClr val="791D81"/>
      </a:lt2>
      <a:accent1>
        <a:srgbClr val="2C3696"/>
      </a:accent1>
      <a:accent2>
        <a:srgbClr val="52AE30"/>
      </a:accent2>
      <a:accent3>
        <a:srgbClr val="791D81"/>
      </a:accent3>
      <a:accent4>
        <a:srgbClr val="F4A600"/>
      </a:accent4>
      <a:accent5>
        <a:srgbClr val="B00000"/>
      </a:accent5>
      <a:accent6>
        <a:srgbClr val="0F87D2"/>
      </a:accent6>
      <a:hlink>
        <a:srgbClr val="791D81"/>
      </a:hlink>
      <a:folHlink>
        <a:srgbClr val="00B487"/>
      </a:folHlink>
    </a:clrScheme>
    <a:fontScheme name="OTP">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8_Firm Format - Russian">
  <a:themeElements>
    <a:clrScheme name="Custom 27">
      <a:dk1>
        <a:srgbClr val="000000"/>
      </a:dk1>
      <a:lt1>
        <a:srgbClr val="FFFFFF"/>
      </a:lt1>
      <a:dk2>
        <a:srgbClr val="006649"/>
      </a:dk2>
      <a:lt2>
        <a:srgbClr val="FFFFFF"/>
      </a:lt2>
      <a:accent1>
        <a:srgbClr val="E5F7CD"/>
      </a:accent1>
      <a:accent2>
        <a:srgbClr val="B7EA72"/>
      </a:accent2>
      <a:accent3>
        <a:srgbClr val="70B21A"/>
      </a:accent3>
      <a:accent4>
        <a:srgbClr val="006649"/>
      </a:accent4>
      <a:accent5>
        <a:srgbClr val="FF6600"/>
      </a:accent5>
      <a:accent6>
        <a:srgbClr val="808080"/>
      </a:accent6>
      <a:hlink>
        <a:srgbClr val="70B21A"/>
      </a:hlink>
      <a:folHlink>
        <a:srgbClr val="00664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OTP А4_2</Template>
  <TotalTime>7552</TotalTime>
  <Words>7534</Words>
  <Application>Microsoft Office PowerPoint</Application>
  <PresentationFormat>Лист A4 (210x297 мм)</PresentationFormat>
  <Paragraphs>361</Paragraphs>
  <Slides>42</Slides>
  <Notes>0</Notes>
  <HiddenSlides>0</HiddenSlides>
  <MMClips>0</MMClips>
  <ScaleCrop>false</ScaleCrop>
  <HeadingPairs>
    <vt:vector size="8" baseType="variant">
      <vt:variant>
        <vt:lpstr>Использованные шрифты</vt:lpstr>
      </vt:variant>
      <vt:variant>
        <vt:i4>6</vt:i4>
      </vt:variant>
      <vt:variant>
        <vt:lpstr>Тема</vt:lpstr>
      </vt:variant>
      <vt:variant>
        <vt:i4>2</vt:i4>
      </vt:variant>
      <vt:variant>
        <vt:lpstr>Внедренные серверы OLE</vt:lpstr>
      </vt:variant>
      <vt:variant>
        <vt:i4>2</vt:i4>
      </vt:variant>
      <vt:variant>
        <vt:lpstr>Заголовки слайдов</vt:lpstr>
      </vt:variant>
      <vt:variant>
        <vt:i4>42</vt:i4>
      </vt:variant>
    </vt:vector>
  </HeadingPairs>
  <TitlesOfParts>
    <vt:vector size="52" baseType="lpstr">
      <vt:lpstr>Arial</vt:lpstr>
      <vt:lpstr>Calibri</vt:lpstr>
      <vt:lpstr>DIN Next W1G</vt:lpstr>
      <vt:lpstr>NTTierce</vt:lpstr>
      <vt:lpstr>Times New Roman</vt:lpstr>
      <vt:lpstr>Wingdings</vt:lpstr>
      <vt:lpstr>OTP А4</vt:lpstr>
      <vt:lpstr>18_Firm Format - Russian</vt:lpstr>
      <vt:lpstr>think-cell Slide</vt:lpstr>
      <vt:lpstr>Clip</vt:lpstr>
      <vt:lpstr>Методика выявления мошенничества на первоначальных стадиях оформления кредита в POS-сети</vt:lpstr>
      <vt:lpstr>В АО «ОТП Банк» Категорически запрещено !!!</vt:lpstr>
      <vt:lpstr>Мошенничество (ст. 159 УК РФ).</vt:lpstr>
      <vt:lpstr>Мошенничество (ст. 159 УК РФ).</vt:lpstr>
      <vt:lpstr>Мошенничество в сфере кредитования (ст. 159.1 УК РФ).</vt:lpstr>
      <vt:lpstr>Мошенничество в сфере кредитования</vt:lpstr>
      <vt:lpstr>Основные виды мошенничества в торговых точках POS-сети (как в сговоре с ЭПП/брокером, так и без такового):</vt:lpstr>
      <vt:lpstr>Подделка документов</vt:lpstr>
      <vt:lpstr>Подделка документов</vt:lpstr>
      <vt:lpstr>Подделка документов</vt:lpstr>
      <vt:lpstr>Перед тем, как приступить к проверке установочных данных в паспорте, необходимо:</vt:lpstr>
      <vt:lpstr>Паспорт гражданина РФ</vt:lpstr>
      <vt:lpstr>Проверка Паспорт гражданина РФ.</vt:lpstr>
      <vt:lpstr>Проверка Паспорт гражданина РФ.</vt:lpstr>
      <vt:lpstr>Проверка Паспорт гражданина РФ.</vt:lpstr>
      <vt:lpstr>Проверка Паспорт гражданина РФ.</vt:lpstr>
      <vt:lpstr>Проверка Паспорт гражданина РФ</vt:lpstr>
      <vt:lpstr>Проверка Паспорт гражданина РФ</vt:lpstr>
      <vt:lpstr>Проверка Паспорт гражданина РФ.</vt:lpstr>
      <vt:lpstr>Проверка Паспорт гражданина РФ. </vt:lpstr>
      <vt:lpstr>Проверка Паспорт гражданина РФ.</vt:lpstr>
      <vt:lpstr>Проверка Паспорт гражданина РФ.</vt:lpstr>
      <vt:lpstr>Проверка Паспорт гражданина РФ.</vt:lpstr>
      <vt:lpstr>Недействительные паспорта</vt:lpstr>
      <vt:lpstr>Недействительные паспорта</vt:lpstr>
      <vt:lpstr>Пример подделки</vt:lpstr>
      <vt:lpstr>Пример подделки</vt:lpstr>
      <vt:lpstr>Пример подделки</vt:lpstr>
      <vt:lpstr>Пример подделки</vt:lpstr>
      <vt:lpstr>Пример подделки</vt:lpstr>
      <vt:lpstr>Пример подделки</vt:lpstr>
      <vt:lpstr>Пример подделки</vt:lpstr>
      <vt:lpstr>Пример подделки</vt:lpstr>
      <vt:lpstr>Действия в случае выявления подделки</vt:lpstr>
      <vt:lpstr>Виды мошенничества</vt:lpstr>
      <vt:lpstr>Виды мошенничества</vt:lpstr>
      <vt:lpstr>Оценка клиента. Высокорискованные клиенты</vt:lpstr>
      <vt:lpstr>Оценка клиента.</vt:lpstr>
      <vt:lpstr>Презентация PowerPoint</vt:lpstr>
      <vt:lpstr>Внутренний мошенник</vt:lpstr>
      <vt:lpstr>Вопросы.</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Главный заголовок - хедлайн</dc:title>
  <dc:creator>Филиппов Роман Сергеевич</dc:creator>
  <cp:lastModifiedBy>Мария Чернышева</cp:lastModifiedBy>
  <cp:revision>825</cp:revision>
  <cp:lastPrinted>2018-02-20T14:17:54Z</cp:lastPrinted>
  <dcterms:created xsi:type="dcterms:W3CDTF">2017-07-20T14:41:12Z</dcterms:created>
  <dcterms:modified xsi:type="dcterms:W3CDTF">2020-09-08T07:45:36Z</dcterms:modified>
</cp:coreProperties>
</file>